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7" r:id="rId4"/>
  </p:sldMasterIdLst>
  <p:notesMasterIdLst>
    <p:notesMasterId r:id="rId96"/>
  </p:notesMasterIdLst>
  <p:handoutMasterIdLst>
    <p:handoutMasterId r:id="rId97"/>
  </p:handoutMasterIdLst>
  <p:sldIdLst>
    <p:sldId id="359" r:id="rId5"/>
    <p:sldId id="469" r:id="rId6"/>
    <p:sldId id="450" r:id="rId7"/>
    <p:sldId id="451" r:id="rId8"/>
    <p:sldId id="452" r:id="rId9"/>
    <p:sldId id="453" r:id="rId10"/>
    <p:sldId id="454" r:id="rId11"/>
    <p:sldId id="449" r:id="rId12"/>
    <p:sldId id="455" r:id="rId13"/>
    <p:sldId id="456" r:id="rId14"/>
    <p:sldId id="457" r:id="rId15"/>
    <p:sldId id="458" r:id="rId16"/>
    <p:sldId id="459" r:id="rId17"/>
    <p:sldId id="460" r:id="rId18"/>
    <p:sldId id="461" r:id="rId19"/>
    <p:sldId id="462" r:id="rId20"/>
    <p:sldId id="463" r:id="rId21"/>
    <p:sldId id="464" r:id="rId22"/>
    <p:sldId id="417" r:id="rId23"/>
    <p:sldId id="475" r:id="rId24"/>
    <p:sldId id="487" r:id="rId25"/>
    <p:sldId id="471" r:id="rId26"/>
    <p:sldId id="488" r:id="rId27"/>
    <p:sldId id="489" r:id="rId28"/>
    <p:sldId id="472" r:id="rId29"/>
    <p:sldId id="478" r:id="rId30"/>
    <p:sldId id="490" r:id="rId31"/>
    <p:sldId id="491" r:id="rId32"/>
    <p:sldId id="479" r:id="rId33"/>
    <p:sldId id="480" r:id="rId34"/>
    <p:sldId id="407" r:id="rId35"/>
    <p:sldId id="398" r:id="rId36"/>
    <p:sldId id="492" r:id="rId37"/>
    <p:sldId id="476" r:id="rId38"/>
    <p:sldId id="473" r:id="rId39"/>
    <p:sldId id="493" r:id="rId40"/>
    <p:sldId id="474" r:id="rId41"/>
    <p:sldId id="494" r:id="rId42"/>
    <p:sldId id="482" r:id="rId43"/>
    <p:sldId id="413" r:id="rId44"/>
    <p:sldId id="477" r:id="rId45"/>
    <p:sldId id="432" r:id="rId46"/>
    <p:sldId id="495" r:id="rId47"/>
    <p:sldId id="483" r:id="rId48"/>
    <p:sldId id="434" r:id="rId49"/>
    <p:sldId id="496" r:id="rId50"/>
    <p:sldId id="484" r:id="rId51"/>
    <p:sldId id="415" r:id="rId52"/>
    <p:sldId id="485" r:id="rId53"/>
    <p:sldId id="497" r:id="rId54"/>
    <p:sldId id="486" r:id="rId55"/>
    <p:sldId id="418" r:id="rId56"/>
    <p:sldId id="419" r:id="rId57"/>
    <p:sldId id="420" r:id="rId58"/>
    <p:sldId id="421" r:id="rId59"/>
    <p:sldId id="470" r:id="rId60"/>
    <p:sldId id="429" r:id="rId61"/>
    <p:sldId id="430" r:id="rId62"/>
    <p:sldId id="431" r:id="rId63"/>
    <p:sldId id="427" r:id="rId64"/>
    <p:sldId id="422" r:id="rId65"/>
    <p:sldId id="423" r:id="rId66"/>
    <p:sldId id="424" r:id="rId67"/>
    <p:sldId id="425" r:id="rId68"/>
    <p:sldId id="426" r:id="rId69"/>
    <p:sldId id="411" r:id="rId70"/>
    <p:sldId id="399" r:id="rId71"/>
    <p:sldId id="385" r:id="rId72"/>
    <p:sldId id="391" r:id="rId73"/>
    <p:sldId id="401" r:id="rId74"/>
    <p:sldId id="404" r:id="rId75"/>
    <p:sldId id="428" r:id="rId76"/>
    <p:sldId id="373" r:id="rId77"/>
    <p:sldId id="371" r:id="rId78"/>
    <p:sldId id="365" r:id="rId79"/>
    <p:sldId id="372" r:id="rId80"/>
    <p:sldId id="368" r:id="rId81"/>
    <p:sldId id="383" r:id="rId82"/>
    <p:sldId id="384" r:id="rId83"/>
    <p:sldId id="379" r:id="rId84"/>
    <p:sldId id="381" r:id="rId85"/>
    <p:sldId id="382" r:id="rId86"/>
    <p:sldId id="358" r:id="rId87"/>
    <p:sldId id="360" r:id="rId88"/>
    <p:sldId id="446" r:id="rId89"/>
    <p:sldId id="447" r:id="rId90"/>
    <p:sldId id="448" r:id="rId91"/>
    <p:sldId id="465" r:id="rId92"/>
    <p:sldId id="466" r:id="rId93"/>
    <p:sldId id="467" r:id="rId94"/>
    <p:sldId id="468" r:id="rId95"/>
  </p:sldIdLst>
  <p:sldSz cx="9144000" cy="5143500" type="screen16x9"/>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kam" initials="k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4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97" autoAdjust="0"/>
    <p:restoredTop sz="83214" autoAdjust="0"/>
  </p:normalViewPr>
  <p:slideViewPr>
    <p:cSldViewPr snapToGrid="0" snapToObjects="1">
      <p:cViewPr varScale="1">
        <p:scale>
          <a:sx n="64" d="100"/>
          <a:sy n="64" d="100"/>
        </p:scale>
        <p:origin x="960" y="48"/>
      </p:cViewPr>
      <p:guideLst>
        <p:guide orient="horz" pos="1620"/>
        <p:guide pos="2880"/>
      </p:guideLst>
    </p:cSldViewPr>
  </p:slideViewPr>
  <p:outlineViewPr>
    <p:cViewPr>
      <p:scale>
        <a:sx n="33" d="100"/>
        <a:sy n="33" d="100"/>
      </p:scale>
      <p:origin x="0" y="96"/>
    </p:cViewPr>
  </p:outlin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Documents%20and%20Settings\kkam\My%20Documents\Downloads\KKspikecount_ROC.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kkam\My%20Documents\Downloads\KKspikecount_ROC.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kkam\My%20Documents\Downloads\KKspikecount_ROC.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6607174103237357"/>
          <c:y val="0.14572310850513667"/>
          <c:w val="0.80337270341207345"/>
          <c:h val="0.64976905620370518"/>
        </c:manualLayout>
      </c:layout>
      <c:barChart>
        <c:barDir val="col"/>
        <c:grouping val="clustered"/>
        <c:varyColors val="0"/>
        <c:ser>
          <c:idx val="0"/>
          <c:order val="0"/>
          <c:tx>
            <c:strRef>
              <c:f>Counts!$T$8:$T$14</c:f>
              <c:strCache>
                <c:ptCount val="1"/>
                <c:pt idx="0">
                  <c:v>Manual SD 3 SD 5 SD 6 SD 7 SD 8 SD 10</c:v>
                </c:pt>
              </c:strCache>
            </c:strRef>
          </c:tx>
          <c:invertIfNegative val="0"/>
          <c:cat>
            <c:strRef>
              <c:f>Counts!$T$8:$T$14</c:f>
              <c:strCache>
                <c:ptCount val="7"/>
                <c:pt idx="0">
                  <c:v>Manual</c:v>
                </c:pt>
                <c:pt idx="1">
                  <c:v>SD 3</c:v>
                </c:pt>
                <c:pt idx="2">
                  <c:v>SD 5</c:v>
                </c:pt>
                <c:pt idx="3">
                  <c:v>SD 6</c:v>
                </c:pt>
                <c:pt idx="4">
                  <c:v>SD 7</c:v>
                </c:pt>
                <c:pt idx="5">
                  <c:v>SD 8</c:v>
                </c:pt>
                <c:pt idx="6">
                  <c:v>SD 10</c:v>
                </c:pt>
              </c:strCache>
            </c:strRef>
          </c:cat>
          <c:val>
            <c:numRef>
              <c:f>Counts!$V$8:$V$14</c:f>
              <c:numCache>
                <c:formatCode>0.000</c:formatCode>
                <c:ptCount val="7"/>
                <c:pt idx="0">
                  <c:v>1</c:v>
                </c:pt>
                <c:pt idx="1">
                  <c:v>1.2460937499999998</c:v>
                </c:pt>
                <c:pt idx="2">
                  <c:v>0.80859375</c:v>
                </c:pt>
                <c:pt idx="3">
                  <c:v>1.1640625000000153</c:v>
                </c:pt>
                <c:pt idx="4">
                  <c:v>1.0898437499999998</c:v>
                </c:pt>
                <c:pt idx="5">
                  <c:v>1.1132812499999998</c:v>
                </c:pt>
                <c:pt idx="6">
                  <c:v>0.55859375</c:v>
                </c:pt>
              </c:numCache>
            </c:numRef>
          </c:val>
        </c:ser>
        <c:dLbls>
          <c:showLegendKey val="0"/>
          <c:showVal val="0"/>
          <c:showCatName val="0"/>
          <c:showSerName val="0"/>
          <c:showPercent val="0"/>
          <c:showBubbleSize val="0"/>
        </c:dLbls>
        <c:gapWidth val="150"/>
        <c:axId val="256130944"/>
        <c:axId val="256132512"/>
      </c:barChart>
      <c:catAx>
        <c:axId val="256130944"/>
        <c:scaling>
          <c:orientation val="minMax"/>
        </c:scaling>
        <c:delete val="0"/>
        <c:axPos val="b"/>
        <c:numFmt formatCode="General" sourceLinked="0"/>
        <c:majorTickMark val="none"/>
        <c:minorTickMark val="none"/>
        <c:tickLblPos val="nextTo"/>
        <c:txPr>
          <a:bodyPr/>
          <a:lstStyle/>
          <a:p>
            <a:pPr>
              <a:defRPr sz="1400"/>
            </a:pPr>
            <a:endParaRPr lang="en-US"/>
          </a:p>
        </c:txPr>
        <c:crossAx val="256132512"/>
        <c:crosses val="autoZero"/>
        <c:auto val="1"/>
        <c:lblAlgn val="ctr"/>
        <c:lblOffset val="100"/>
        <c:noMultiLvlLbl val="0"/>
      </c:catAx>
      <c:valAx>
        <c:axId val="256132512"/>
        <c:scaling>
          <c:orientation val="minMax"/>
        </c:scaling>
        <c:delete val="0"/>
        <c:axPos val="l"/>
        <c:majorGridlines/>
        <c:title>
          <c:tx>
            <c:rich>
              <a:bodyPr rot="-5400000" vert="horz"/>
              <a:lstStyle/>
              <a:p>
                <a:pPr>
                  <a:defRPr sz="1400"/>
                </a:pPr>
                <a:r>
                  <a:rPr lang="en-US" sz="1400"/>
                  <a:t>True Positive Ratio</a:t>
                </a:r>
              </a:p>
            </c:rich>
          </c:tx>
          <c:overlay val="0"/>
        </c:title>
        <c:numFmt formatCode="0.000" sourceLinked="1"/>
        <c:majorTickMark val="none"/>
        <c:minorTickMark val="none"/>
        <c:tickLblPos val="nextTo"/>
        <c:crossAx val="256130944"/>
        <c:crosses val="autoZero"/>
        <c:crossBetween val="between"/>
        <c:majorUnit val="0.2"/>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Counts!$AB$9:$AB$10</c:f>
              <c:strCache>
                <c:ptCount val="1"/>
                <c:pt idx="0">
                  <c:v>Light Dark</c:v>
                </c:pt>
              </c:strCache>
            </c:strRef>
          </c:tx>
          <c:invertIfNegative val="0"/>
          <c:cat>
            <c:strRef>
              <c:f>Counts!$AB$9:$AB$10</c:f>
              <c:strCache>
                <c:ptCount val="2"/>
                <c:pt idx="0">
                  <c:v>Light</c:v>
                </c:pt>
                <c:pt idx="1">
                  <c:v>Dark</c:v>
                </c:pt>
              </c:strCache>
            </c:strRef>
          </c:cat>
          <c:val>
            <c:numRef>
              <c:f>Counts!$AD$9:$AD$10</c:f>
              <c:numCache>
                <c:formatCode>0.000</c:formatCode>
                <c:ptCount val="2"/>
                <c:pt idx="0">
                  <c:v>0.76328502415460064</c:v>
                </c:pt>
                <c:pt idx="1">
                  <c:v>0.23671497584541301</c:v>
                </c:pt>
              </c:numCache>
            </c:numRef>
          </c:val>
        </c:ser>
        <c:dLbls>
          <c:showLegendKey val="0"/>
          <c:showVal val="0"/>
          <c:showCatName val="0"/>
          <c:showSerName val="0"/>
          <c:showPercent val="0"/>
          <c:showBubbleSize val="0"/>
        </c:dLbls>
        <c:gapWidth val="150"/>
        <c:axId val="256135256"/>
        <c:axId val="256134864"/>
      </c:barChart>
      <c:catAx>
        <c:axId val="256135256"/>
        <c:scaling>
          <c:orientation val="minMax"/>
        </c:scaling>
        <c:delete val="0"/>
        <c:axPos val="b"/>
        <c:numFmt formatCode="General" sourceLinked="0"/>
        <c:majorTickMark val="none"/>
        <c:minorTickMark val="none"/>
        <c:tickLblPos val="nextTo"/>
        <c:txPr>
          <a:bodyPr/>
          <a:lstStyle/>
          <a:p>
            <a:pPr>
              <a:defRPr sz="1400"/>
            </a:pPr>
            <a:endParaRPr lang="en-US"/>
          </a:p>
        </c:txPr>
        <c:crossAx val="256134864"/>
        <c:crosses val="autoZero"/>
        <c:auto val="1"/>
        <c:lblAlgn val="ctr"/>
        <c:lblOffset val="100"/>
        <c:noMultiLvlLbl val="0"/>
      </c:catAx>
      <c:valAx>
        <c:axId val="256134864"/>
        <c:scaling>
          <c:orientation val="minMax"/>
          <c:max val="1"/>
        </c:scaling>
        <c:delete val="0"/>
        <c:axPos val="l"/>
        <c:majorGridlines/>
        <c:title>
          <c:tx>
            <c:rich>
              <a:bodyPr rot="-5400000" vert="horz"/>
              <a:lstStyle/>
              <a:p>
                <a:pPr>
                  <a:defRPr sz="1400"/>
                </a:pPr>
                <a:r>
                  <a:rPr lang="en-US" sz="1400"/>
                  <a:t>Spike Fraction</a:t>
                </a:r>
              </a:p>
            </c:rich>
          </c:tx>
          <c:overlay val="0"/>
        </c:title>
        <c:numFmt formatCode="0.000" sourceLinked="1"/>
        <c:majorTickMark val="none"/>
        <c:minorTickMark val="none"/>
        <c:tickLblPos val="nextTo"/>
        <c:crossAx val="256135256"/>
        <c:crosses val="autoZero"/>
        <c:crossBetween val="between"/>
        <c:majorUnit val="0.2"/>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Counts!$AB$9:$AB$10</c:f>
              <c:strCache>
                <c:ptCount val="1"/>
                <c:pt idx="0">
                  <c:v>Light Dark</c:v>
                </c:pt>
              </c:strCache>
            </c:strRef>
          </c:tx>
          <c:invertIfNegative val="0"/>
          <c:cat>
            <c:strRef>
              <c:f>Counts!$AB$9:$AB$10</c:f>
              <c:strCache>
                <c:ptCount val="2"/>
                <c:pt idx="0">
                  <c:v>Light</c:v>
                </c:pt>
                <c:pt idx="1">
                  <c:v>Dark</c:v>
                </c:pt>
              </c:strCache>
            </c:strRef>
          </c:cat>
          <c:val>
            <c:numRef>
              <c:f>Counts!$AC$9:$AC$10</c:f>
              <c:numCache>
                <c:formatCode>General</c:formatCode>
                <c:ptCount val="2"/>
                <c:pt idx="0">
                  <c:v>158</c:v>
                </c:pt>
                <c:pt idx="1">
                  <c:v>49</c:v>
                </c:pt>
              </c:numCache>
            </c:numRef>
          </c:val>
        </c:ser>
        <c:dLbls>
          <c:showLegendKey val="0"/>
          <c:showVal val="0"/>
          <c:showCatName val="0"/>
          <c:showSerName val="0"/>
          <c:showPercent val="0"/>
          <c:showBubbleSize val="0"/>
        </c:dLbls>
        <c:gapWidth val="150"/>
        <c:axId val="256129768"/>
        <c:axId val="256131728"/>
      </c:barChart>
      <c:catAx>
        <c:axId val="256129768"/>
        <c:scaling>
          <c:orientation val="minMax"/>
        </c:scaling>
        <c:delete val="0"/>
        <c:axPos val="b"/>
        <c:numFmt formatCode="General" sourceLinked="0"/>
        <c:majorTickMark val="none"/>
        <c:minorTickMark val="none"/>
        <c:tickLblPos val="nextTo"/>
        <c:txPr>
          <a:bodyPr/>
          <a:lstStyle/>
          <a:p>
            <a:pPr>
              <a:defRPr sz="1400"/>
            </a:pPr>
            <a:endParaRPr lang="en-US"/>
          </a:p>
        </c:txPr>
        <c:crossAx val="256131728"/>
        <c:crosses val="autoZero"/>
        <c:auto val="1"/>
        <c:lblAlgn val="ctr"/>
        <c:lblOffset val="100"/>
        <c:noMultiLvlLbl val="0"/>
      </c:catAx>
      <c:valAx>
        <c:axId val="256131728"/>
        <c:scaling>
          <c:orientation val="minMax"/>
        </c:scaling>
        <c:delete val="0"/>
        <c:axPos val="l"/>
        <c:majorGridlines/>
        <c:title>
          <c:tx>
            <c:rich>
              <a:bodyPr rot="-5400000" vert="horz"/>
              <a:lstStyle/>
              <a:p>
                <a:pPr>
                  <a:defRPr sz="1400"/>
                </a:pPr>
                <a:r>
                  <a:rPr lang="en-US" sz="1400"/>
                  <a:t>No. of Spikes</a:t>
                </a:r>
              </a:p>
            </c:rich>
          </c:tx>
          <c:overlay val="0"/>
        </c:title>
        <c:numFmt formatCode="General" sourceLinked="1"/>
        <c:majorTickMark val="none"/>
        <c:minorTickMark val="none"/>
        <c:tickLblPos val="nextTo"/>
        <c:crossAx val="256129768"/>
        <c:crosses val="autoZero"/>
        <c:crossBetween val="between"/>
      </c:valAx>
    </c:plotArea>
    <c:plotVisOnly val="1"/>
    <c:dispBlanksAs val="gap"/>
    <c:showDLblsOverMax val="0"/>
  </c:chart>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0.29037</cdr:x>
      <cdr:y>0.89377</cdr:y>
    </cdr:from>
    <cdr:to>
      <cdr:x>0.97555</cdr:x>
      <cdr:y>0.96781</cdr:y>
    </cdr:to>
    <cdr:sp macro="" textlink="">
      <cdr:nvSpPr>
        <cdr:cNvPr id="2" name="TextBox 1"/>
        <cdr:cNvSpPr txBox="1"/>
      </cdr:nvSpPr>
      <cdr:spPr>
        <a:xfrm xmlns:a="http://schemas.openxmlformats.org/drawingml/2006/main">
          <a:off x="1839213" y="3277554"/>
          <a:ext cx="4340016" cy="2715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400" dirty="0"/>
            <a:t>Spike2 </a:t>
          </a:r>
          <a:r>
            <a:rPr lang="en-US" sz="1400" dirty="0" err="1" smtClean="0"/>
            <a:t>Threshold+Template</a:t>
          </a:r>
          <a:endParaRPr lang="en-US" sz="14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C8D83DE5-F7A3-404B-B7A3-BD2ADF84007F}" type="datetimeFigureOut">
              <a:rPr lang="en-US" smtClean="0"/>
              <a:pPr/>
              <a:t>6/7/2016</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3A5D9CC7-7A82-4314-BCBA-75EA0FAE34D9}" type="slidenum">
              <a:rPr lang="en-US" smtClean="0"/>
              <a:pPr/>
              <a:t>‹#›</a:t>
            </a:fld>
            <a:endParaRPr lang="en-US"/>
          </a:p>
        </p:txBody>
      </p:sp>
    </p:spTree>
    <p:extLst>
      <p:ext uri="{BB962C8B-B14F-4D97-AF65-F5344CB8AC3E}">
        <p14:creationId xmlns:p14="http://schemas.microsoft.com/office/powerpoint/2010/main" val="412877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1800"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84614" y="0"/>
            <a:ext cx="2971800" cy="464820"/>
          </a:xfrm>
          <a:prstGeom prst="rect">
            <a:avLst/>
          </a:prstGeom>
        </p:spPr>
        <p:txBody>
          <a:bodyPr vert="horz" lIns="92446" tIns="46223" rIns="92446" bIns="46223" rtlCol="0"/>
          <a:lstStyle>
            <a:lvl1pPr algn="r">
              <a:defRPr sz="1200"/>
            </a:lvl1pPr>
          </a:lstStyle>
          <a:p>
            <a:fld id="{AA5DD22B-2120-9D43-8D52-E2E64765F444}" type="datetimeFigureOut">
              <a:rPr lang="en-US" smtClean="0"/>
              <a:pPr/>
              <a:t>6/7/2016</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29967"/>
            <a:ext cx="2971800"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84614" y="8829967"/>
            <a:ext cx="2971800" cy="464820"/>
          </a:xfrm>
          <a:prstGeom prst="rect">
            <a:avLst/>
          </a:prstGeom>
        </p:spPr>
        <p:txBody>
          <a:bodyPr vert="horz" lIns="92446" tIns="46223" rIns="92446" bIns="46223" rtlCol="0" anchor="b"/>
          <a:lstStyle>
            <a:lvl1pPr algn="r">
              <a:defRPr sz="1200"/>
            </a:lvl1pPr>
          </a:lstStyle>
          <a:p>
            <a:fld id="{3A86E644-F9C1-554D-84D1-325A0F26E82F}" type="slidenum">
              <a:rPr lang="en-US" smtClean="0"/>
              <a:pPr/>
              <a:t>‹#›</a:t>
            </a:fld>
            <a:endParaRPr lang="en-US"/>
          </a:p>
        </p:txBody>
      </p:sp>
    </p:spTree>
    <p:extLst>
      <p:ext uri="{BB962C8B-B14F-4D97-AF65-F5344CB8AC3E}">
        <p14:creationId xmlns:p14="http://schemas.microsoft.com/office/powerpoint/2010/main" val="30401126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 sec</a:t>
            </a:r>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11</a:t>
            </a:fld>
            <a:endParaRPr lang="en-US"/>
          </a:p>
        </p:txBody>
      </p:sp>
    </p:spTree>
    <p:extLst>
      <p:ext uri="{BB962C8B-B14F-4D97-AF65-F5344CB8AC3E}">
        <p14:creationId xmlns:p14="http://schemas.microsoft.com/office/powerpoint/2010/main" val="2592228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73</a:t>
            </a:fld>
            <a:endParaRPr lang="en-US"/>
          </a:p>
        </p:txBody>
      </p:sp>
    </p:spTree>
    <p:extLst>
      <p:ext uri="{BB962C8B-B14F-4D97-AF65-F5344CB8AC3E}">
        <p14:creationId xmlns:p14="http://schemas.microsoft.com/office/powerpoint/2010/main" val="2466874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Yes, you can do it, but after you apply your clustering to the data file.</a:t>
            </a:r>
            <a:br>
              <a:rPr lang="en-US" dirty="0" smtClean="0"/>
            </a:br>
            <a:r>
              <a:rPr lang="en-US" dirty="0" smtClean="0"/>
              <a:t/>
            </a:r>
            <a:br>
              <a:rPr lang="en-US" dirty="0" smtClean="0"/>
            </a:br>
            <a:r>
              <a:rPr lang="en-US" dirty="0" smtClean="0"/>
              <a:t>In the time view which holds your spike channel, use Marker Filter to select your first spike.</a:t>
            </a:r>
            <a:br>
              <a:rPr lang="en-US" dirty="0" smtClean="0"/>
            </a:br>
            <a:r>
              <a:rPr lang="en-US" dirty="0" smtClean="0"/>
              <a:t>Then go to Analysis &gt; New result view &gt; Waveform average and set:</a:t>
            </a:r>
            <a:br>
              <a:rPr lang="en-US" dirty="0" smtClean="0"/>
            </a:br>
            <a:r>
              <a:rPr lang="en-US" dirty="0" smtClean="0"/>
              <a:t/>
            </a:r>
            <a:br>
              <a:rPr lang="en-US" dirty="0" smtClean="0"/>
            </a:br>
            <a:r>
              <a:rPr lang="en-US" dirty="0" smtClean="0"/>
              <a:t>Channels AND Trigger to your spike channel,</a:t>
            </a:r>
            <a:br>
              <a:rPr lang="en-US" dirty="0" smtClean="0"/>
            </a:br>
            <a:r>
              <a:rPr lang="en-US" dirty="0" smtClean="0"/>
              <a:t>Width to the length of a single spike trace in seconds (I'll get back to it), </a:t>
            </a:r>
            <a:br>
              <a:rPr lang="en-US" dirty="0" smtClean="0"/>
            </a:br>
            <a:r>
              <a:rPr lang="en-US" dirty="0" smtClean="0"/>
              <a:t>Offset to 0, </a:t>
            </a:r>
            <a:br>
              <a:rPr lang="en-US" dirty="0" smtClean="0"/>
            </a:br>
            <a:r>
              <a:rPr lang="en-US" dirty="0" smtClean="0"/>
              <a:t>Align data to "Next data point",</a:t>
            </a:r>
            <a:br>
              <a:rPr lang="en-US" dirty="0" smtClean="0"/>
            </a:br>
            <a:r>
              <a:rPr lang="en-US" dirty="0" smtClean="0"/>
              <a:t>Display mean of data and Error bars to enabled. </a:t>
            </a:r>
            <a:br>
              <a:rPr lang="en-US" dirty="0" smtClean="0"/>
            </a:br>
            <a:r>
              <a:rPr lang="en-US" dirty="0" smtClean="0"/>
              <a:t>"Keep item count" does not matter in this case.</a:t>
            </a:r>
            <a:br>
              <a:rPr lang="en-US" dirty="0" smtClean="0"/>
            </a:br>
            <a:r>
              <a:rPr lang="en-US" dirty="0" smtClean="0"/>
              <a:t/>
            </a:r>
            <a:br>
              <a:rPr lang="en-US" dirty="0" smtClean="0"/>
            </a:br>
            <a:r>
              <a:rPr lang="en-US" dirty="0" smtClean="0"/>
              <a:t>Press New.</a:t>
            </a:r>
            <a:br>
              <a:rPr lang="en-US" dirty="0" smtClean="0"/>
            </a:br>
            <a:r>
              <a:rPr lang="en-US" dirty="0" smtClean="0"/>
              <a:t/>
            </a:r>
            <a:br>
              <a:rPr lang="en-US" dirty="0" smtClean="0"/>
            </a:br>
            <a:r>
              <a:rPr lang="en-US" dirty="0" smtClean="0"/>
              <a:t>In the next dialog (Process dialog), select the time range of in your file over which you want to average the spikes; normally it would be 0 to the end of file. For the end of file use </a:t>
            </a:r>
            <a:r>
              <a:rPr lang="en-US" dirty="0" err="1" smtClean="0"/>
              <a:t>MaxTime</a:t>
            </a:r>
            <a:r>
              <a:rPr lang="en-US" dirty="0" smtClean="0"/>
              <a:t>(), but the dialog should default to the entire file (expressed as the number of seconds) anyway. Use Process all data and </a:t>
            </a:r>
            <a:r>
              <a:rPr lang="en-US" dirty="0" err="1" smtClean="0"/>
              <a:t>Optimise</a:t>
            </a:r>
            <a:r>
              <a:rPr lang="en-US" dirty="0" smtClean="0"/>
              <a:t> display. Clear result may be needed if you re-do the analysis in the same window.</a:t>
            </a:r>
            <a:br>
              <a:rPr lang="en-US" dirty="0" smtClean="0"/>
            </a:br>
            <a:r>
              <a:rPr lang="en-US" dirty="0" smtClean="0"/>
              <a:t/>
            </a:r>
            <a:br>
              <a:rPr lang="en-US" dirty="0" smtClean="0"/>
            </a:br>
            <a:r>
              <a:rPr lang="en-US" dirty="0" smtClean="0"/>
              <a:t>Press Process.</a:t>
            </a:r>
            <a:br>
              <a:rPr lang="en-US" dirty="0" smtClean="0"/>
            </a:br>
            <a:r>
              <a:rPr lang="en-US" dirty="0" smtClean="0"/>
              <a:t/>
            </a:r>
            <a:br>
              <a:rPr lang="en-US" dirty="0" smtClean="0"/>
            </a:br>
            <a:r>
              <a:rPr lang="en-US" dirty="0" smtClean="0"/>
              <a:t>You should get your mean waveform, but with SEM instead of SD. Right-click on it, select Channel draw mode and change error to SD. If you want a smoother-looking trace, change the drawing mode from Lines to Cubic </a:t>
            </a:r>
            <a:r>
              <a:rPr lang="en-US" dirty="0" err="1" smtClean="0"/>
              <a:t>Spline</a:t>
            </a:r>
            <a:r>
              <a:rPr lang="en-US" dirty="0" smtClean="0"/>
              <a:t>. You may need to </a:t>
            </a:r>
            <a:r>
              <a:rPr lang="en-US" dirty="0" err="1" smtClean="0"/>
              <a:t>optimise</a:t>
            </a:r>
            <a:r>
              <a:rPr lang="en-US" dirty="0" smtClean="0"/>
              <a:t> the Y axis to </a:t>
            </a:r>
            <a:r>
              <a:rPr lang="en-US" dirty="0" err="1" smtClean="0"/>
              <a:t>accomodate</a:t>
            </a:r>
            <a:r>
              <a:rPr lang="en-US" dirty="0" smtClean="0"/>
              <a:t> the SD lines. Press </a:t>
            </a:r>
            <a:r>
              <a:rPr lang="en-US" dirty="0" err="1" smtClean="0"/>
              <a:t>Ctrl+Q</a:t>
            </a:r>
            <a:r>
              <a:rPr lang="en-US" dirty="0" smtClean="0"/>
              <a:t> or right-click on the Y axis and go to Y axis range &gt; </a:t>
            </a:r>
            <a:r>
              <a:rPr lang="en-US" dirty="0" err="1" smtClean="0"/>
              <a:t>Optimise</a:t>
            </a:r>
            <a:r>
              <a:rPr lang="en-US" dirty="0" smtClean="0"/>
              <a:t>.</a:t>
            </a:r>
            <a:br>
              <a:rPr lang="en-US" dirty="0" smtClean="0"/>
            </a:br>
            <a:r>
              <a:rPr lang="en-US" dirty="0" smtClean="0"/>
              <a:t/>
            </a:r>
            <a:br>
              <a:rPr lang="en-US" dirty="0" smtClean="0"/>
            </a:br>
            <a:r>
              <a:rPr lang="en-US" dirty="0" smtClean="0"/>
              <a:t>I think this is the closest you can get in Spike2, with the +/-SD range shown as two lines instead of colored area.</a:t>
            </a:r>
            <a:br>
              <a:rPr lang="en-US" dirty="0" smtClean="0"/>
            </a:br>
            <a:r>
              <a:rPr lang="en-US" dirty="0" smtClean="0"/>
              <a:t/>
            </a:r>
            <a:br>
              <a:rPr lang="en-US" dirty="0" smtClean="0"/>
            </a:br>
            <a:r>
              <a:rPr lang="en-US" dirty="0" smtClean="0"/>
              <a:t>Now go back to your time view, use the Marker Filter to select another spike, and repeat the process.</a:t>
            </a:r>
            <a:br>
              <a:rPr lang="en-US" dirty="0" smtClean="0"/>
            </a:br>
            <a:r>
              <a:rPr lang="en-US" dirty="0" smtClean="0"/>
              <a:t/>
            </a:r>
            <a:br>
              <a:rPr lang="en-US" dirty="0" smtClean="0"/>
            </a:br>
            <a:r>
              <a:rPr lang="en-US" dirty="0" smtClean="0"/>
              <a:t/>
            </a:r>
            <a:br>
              <a:rPr lang="en-US" dirty="0" smtClean="0"/>
            </a:br>
            <a:r>
              <a:rPr lang="en-US" dirty="0" smtClean="0"/>
              <a:t>And here is how to figure out the length of a single spike trace. One method is to zoom in on a single spike, and use two cursors and Cursor Regions windows to measure it manually. Another one is to click on the data file (to ensure it is the current view), then go to Script&gt;Evaluate, enter </a:t>
            </a:r>
            <a:r>
              <a:rPr lang="en-US" dirty="0" err="1" smtClean="0"/>
              <a:t>BinSize</a:t>
            </a:r>
            <a:r>
              <a:rPr lang="en-US" dirty="0" smtClean="0"/>
              <a:t>(1)*</a:t>
            </a:r>
            <a:r>
              <a:rPr lang="en-US" dirty="0" err="1" smtClean="0"/>
              <a:t>MarkInfo</a:t>
            </a:r>
            <a:r>
              <a:rPr lang="en-US" dirty="0" smtClean="0"/>
              <a:t>(1) (instead of the 1s, use the channel number of your spike channel) and click on </a:t>
            </a:r>
            <a:r>
              <a:rPr lang="en-US" dirty="0" err="1" smtClean="0"/>
              <a:t>Eval</a:t>
            </a:r>
            <a:r>
              <a:rPr lang="en-US" dirty="0" smtClean="0"/>
              <a:t>(...).</a:t>
            </a:r>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77</a:t>
            </a:fld>
            <a:endParaRPr lang="en-US"/>
          </a:p>
        </p:txBody>
      </p:sp>
    </p:spTree>
    <p:extLst>
      <p:ext uri="{BB962C8B-B14F-4D97-AF65-F5344CB8AC3E}">
        <p14:creationId xmlns:p14="http://schemas.microsoft.com/office/powerpoint/2010/main" val="3839851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79</a:t>
            </a:fld>
            <a:endParaRPr lang="en-US"/>
          </a:p>
        </p:txBody>
      </p:sp>
    </p:spTree>
    <p:extLst>
      <p:ext uri="{BB962C8B-B14F-4D97-AF65-F5344CB8AC3E}">
        <p14:creationId xmlns:p14="http://schemas.microsoft.com/office/powerpoint/2010/main" val="3594610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82</a:t>
            </a:fld>
            <a:endParaRPr lang="en-US"/>
          </a:p>
        </p:txBody>
      </p:sp>
    </p:spTree>
    <p:extLst>
      <p:ext uri="{BB962C8B-B14F-4D97-AF65-F5344CB8AC3E}">
        <p14:creationId xmlns:p14="http://schemas.microsoft.com/office/powerpoint/2010/main" val="759907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smtClean="0"/>
              <a:t>Create multichannel event templates (spikes &amp; artifacts)</a:t>
            </a:r>
          </a:p>
          <a:p>
            <a:pPr>
              <a:buFont typeface="+mj-lt"/>
              <a:buAutoNum type="arabicPeriod"/>
            </a:pPr>
            <a:r>
              <a:rPr lang="en-US" dirty="0" smtClean="0"/>
              <a:t>Search through recording w/ templates</a:t>
            </a:r>
          </a:p>
          <a:p>
            <a:pPr>
              <a:buFont typeface="+mj-lt"/>
              <a:buAutoNum type="arabicPeriod"/>
            </a:pPr>
            <a:r>
              <a:rPr lang="en-US" dirty="0" smtClean="0"/>
              <a:t>Mark events</a:t>
            </a:r>
          </a:p>
          <a:p>
            <a:pPr>
              <a:buFont typeface="+mj-lt"/>
              <a:buAutoNum type="arabicPeriod"/>
            </a:pPr>
            <a:r>
              <a:rPr lang="en-US" dirty="0" smtClean="0"/>
              <a:t>PCA </a:t>
            </a:r>
            <a:r>
              <a:rPr lang="en-US" dirty="0" smtClean="0">
                <a:sym typeface="Wingdings" pitchFamily="2" charset="2"/>
              </a:rPr>
              <a:t> K-means clustering</a:t>
            </a:r>
            <a:endParaRPr lang="en-US" dirty="0" smtClean="0"/>
          </a:p>
          <a:p>
            <a:pPr>
              <a:buFont typeface="+mj-lt"/>
              <a:buAutoNum type="arabicPeriod"/>
            </a:pPr>
            <a:r>
              <a:rPr lang="en-US" dirty="0" smtClean="0"/>
              <a:t>Quality control</a:t>
            </a:r>
          </a:p>
          <a:p>
            <a:pPr lvl="1"/>
            <a:r>
              <a:rPr lang="en-US" dirty="0" smtClean="0"/>
              <a:t>Search marked events with active cursors (manual)</a:t>
            </a:r>
          </a:p>
          <a:p>
            <a:pPr lvl="1"/>
            <a:r>
              <a:rPr lang="en-US" dirty="0" smtClean="0"/>
              <a:t>Reclassify events to templates</a:t>
            </a:r>
          </a:p>
          <a:p>
            <a:pPr lvl="1"/>
            <a:r>
              <a:rPr lang="en-US" dirty="0" smtClean="0"/>
              <a:t>Re-mark recording</a:t>
            </a:r>
          </a:p>
          <a:p>
            <a:pPr>
              <a:buFont typeface="+mj-lt"/>
              <a:buAutoNum type="arabicPeriod"/>
            </a:pPr>
            <a:r>
              <a:rPr lang="en-US" dirty="0" smtClean="0"/>
              <a:t>Analysis of events</a:t>
            </a:r>
          </a:p>
          <a:p>
            <a:pPr lvl="1"/>
            <a:r>
              <a:rPr lang="en-US" dirty="0" smtClean="0"/>
              <a:t>Waveform analysis</a:t>
            </a:r>
          </a:p>
          <a:p>
            <a:pPr lvl="1"/>
            <a:r>
              <a:rPr lang="en-US" dirty="0" smtClean="0"/>
              <a:t>Spike width</a:t>
            </a:r>
          </a:p>
          <a:p>
            <a:pPr lvl="1"/>
            <a:r>
              <a:rPr lang="en-US" dirty="0" smtClean="0"/>
              <a:t>PSTHs</a:t>
            </a:r>
          </a:p>
          <a:p>
            <a:pPr lvl="1"/>
            <a:r>
              <a:rPr lang="en-US" dirty="0" smtClean="0"/>
              <a:t>Cross correlations</a:t>
            </a:r>
          </a:p>
          <a:p>
            <a:pPr lvl="1"/>
            <a:r>
              <a:rPr lang="en-US" dirty="0" smtClean="0"/>
              <a:t>Interval histograms</a:t>
            </a:r>
          </a:p>
          <a:p>
            <a:pPr lvl="1"/>
            <a:r>
              <a:rPr lang="en-US" dirty="0" smtClean="0"/>
              <a:t>Rate displays</a:t>
            </a:r>
          </a:p>
          <a:p>
            <a:pPr lvl="1"/>
            <a:r>
              <a:rPr lang="en-US" dirty="0" smtClean="0"/>
              <a:t>Mean and instantaneous frequencies</a:t>
            </a:r>
          </a:p>
          <a:p>
            <a:pPr>
              <a:buFont typeface="+mj-lt"/>
              <a:buAutoNum type="arabicPeriod"/>
            </a:pPr>
            <a:r>
              <a:rPr lang="en-US" dirty="0" smtClean="0"/>
              <a:t>Separate </a:t>
            </a:r>
            <a:r>
              <a:rPr lang="en-US" dirty="0" err="1" smtClean="0"/>
              <a:t>wavemarks</a:t>
            </a:r>
            <a:r>
              <a:rPr lang="en-US" dirty="0" smtClean="0"/>
              <a:t>: use Average N</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22</a:t>
            </a:fld>
            <a:endParaRPr lang="en-US"/>
          </a:p>
        </p:txBody>
      </p:sp>
    </p:spTree>
    <p:extLst>
      <p:ext uri="{BB962C8B-B14F-4D97-AF65-F5344CB8AC3E}">
        <p14:creationId xmlns:p14="http://schemas.microsoft.com/office/powerpoint/2010/main" val="299075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Script:</a:t>
            </a:r>
          </a:p>
          <a:p>
            <a:pPr marL="228600" indent="-228600">
              <a:buAutoNum type="arabicParenR"/>
            </a:pPr>
            <a:r>
              <a:rPr lang="en-US" sz="1200" b="0" i="0" kern="1200" dirty="0" smtClean="0">
                <a:solidFill>
                  <a:schemeClr val="tx1"/>
                </a:solidFill>
                <a:latin typeface="+mn-lt"/>
                <a:ea typeface="+mn-ea"/>
                <a:cs typeface="+mn-cs"/>
              </a:rPr>
              <a:t>Calculation</a:t>
            </a:r>
            <a:r>
              <a:rPr lang="en-US" sz="1200" b="0" i="0" kern="1200" baseline="0" dirty="0" smtClean="0">
                <a:solidFill>
                  <a:schemeClr val="tx1"/>
                </a:solidFill>
                <a:latin typeface="+mn-lt"/>
                <a:ea typeface="+mn-ea"/>
                <a:cs typeface="+mn-cs"/>
              </a:rPr>
              <a:t> of mean but</a:t>
            </a:r>
            <a:r>
              <a:rPr lang="en-US" sz="1200" b="0" i="0" kern="1200" dirty="0" smtClean="0">
                <a:solidFill>
                  <a:schemeClr val="tx1"/>
                </a:solidFill>
                <a:latin typeface="+mn-lt"/>
                <a:ea typeface="+mn-ea"/>
                <a:cs typeface="+mn-cs"/>
              </a:rPr>
              <a:t> a high-pass filter set for the waveforms passed into the spike shape dialogs, so the waveform has a mean level of 0 as seen by the dialog.</a:t>
            </a:r>
          </a:p>
          <a:p>
            <a:pPr marL="228600" indent="-228600">
              <a:buAutoNum type="arabicParenR"/>
            </a:pPr>
            <a:r>
              <a:rPr lang="en-US" sz="1200" b="0" i="0" kern="1200" dirty="0" smtClean="0">
                <a:solidFill>
                  <a:schemeClr val="tx1"/>
                </a:solidFill>
                <a:latin typeface="+mn-lt"/>
                <a:ea typeface="+mn-ea"/>
                <a:cs typeface="+mn-cs"/>
              </a:rPr>
              <a:t>SD:</a:t>
            </a:r>
            <a:r>
              <a:rPr lang="en-US" sz="1200" b="0" i="0" kern="1200" baseline="0" dirty="0" smtClean="0">
                <a:solidFill>
                  <a:schemeClr val="tx1"/>
                </a:solidFill>
                <a:latin typeface="+mn-lt"/>
                <a:ea typeface="+mn-ea"/>
                <a:cs typeface="+mn-cs"/>
              </a:rPr>
              <a:t> use levels as variable to set thresholds to.</a:t>
            </a:r>
            <a:endParaRPr lang="en-US" sz="1200" b="0" i="0" kern="1200" dirty="0" smtClean="0">
              <a:solidFill>
                <a:schemeClr val="tx1"/>
              </a:solidFill>
              <a:latin typeface="+mn-lt"/>
              <a:ea typeface="+mn-ea"/>
              <a:cs typeface="+mn-cs"/>
            </a:endParaRPr>
          </a:p>
          <a:p>
            <a:pPr marL="228600" lvl="0" indent="-228600">
              <a:buAutoNum type="arabicParenR"/>
            </a:pPr>
            <a:r>
              <a:rPr lang="en-US" sz="1200" b="0" i="0" kern="1200" dirty="0" smtClean="0">
                <a:solidFill>
                  <a:schemeClr val="tx1"/>
                </a:solidFill>
                <a:latin typeface="+mn-lt"/>
                <a:ea typeface="+mn-ea"/>
                <a:cs typeface="+mn-cs"/>
              </a:rPr>
              <a:t>Scale: If any of your channels had a negative scale factor, then you would be setting the trigger levels in the wrong direction. If you do this, then the dialog sets the level to 0.</a:t>
            </a:r>
          </a:p>
          <a:p>
            <a:pPr marL="228600" lvl="0" indent="-228600">
              <a:buAutoNum type="arabicParenR"/>
            </a:pPr>
            <a:r>
              <a:rPr lang="en-US" sz="1200" b="0" i="0" kern="1200" dirty="0" err="1" smtClean="0">
                <a:solidFill>
                  <a:schemeClr val="tx1"/>
                </a:solidFill>
                <a:latin typeface="+mn-lt"/>
                <a:ea typeface="+mn-ea"/>
                <a:cs typeface="+mn-cs"/>
              </a:rPr>
              <a:t>SSRun</a:t>
            </a:r>
            <a:r>
              <a:rPr lang="en-US" sz="1200" b="0" i="0" kern="1200" dirty="0" smtClean="0">
                <a:solidFill>
                  <a:schemeClr val="tx1"/>
                </a:solidFill>
                <a:latin typeface="+mn-lt"/>
                <a:ea typeface="+mn-ea"/>
                <a:cs typeface="+mn-cs"/>
              </a:rPr>
              <a:t>() optional: If you want the dialog to run through your data before moving to the next channel you need to set non circular replay mode and then position the replay to the start, use </a:t>
            </a:r>
            <a:r>
              <a:rPr lang="en-US" sz="1200" b="0" i="0" kern="1200" dirty="0" err="1" smtClean="0">
                <a:solidFill>
                  <a:schemeClr val="tx1"/>
                </a:solidFill>
                <a:latin typeface="+mn-lt"/>
                <a:ea typeface="+mn-ea"/>
                <a:cs typeface="+mn-cs"/>
              </a:rPr>
              <a:t>SSRun</a:t>
            </a:r>
            <a:r>
              <a:rPr lang="en-US" sz="1200" b="0" i="0" kern="1200" dirty="0" smtClean="0">
                <a:solidFill>
                  <a:schemeClr val="tx1"/>
                </a:solidFill>
                <a:latin typeface="+mn-lt"/>
                <a:ea typeface="+mn-ea"/>
                <a:cs typeface="+mn-cs"/>
              </a:rPr>
              <a:t>() then wait for the cursor position to reach the end in a loop that allows the system to idle (i.e. Interact, Toolbar, use a dialog or use Yield().</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30</a:t>
            </a:fld>
            <a:endParaRPr lang="en-US"/>
          </a:p>
        </p:txBody>
      </p:sp>
    </p:spTree>
    <p:extLst>
      <p:ext uri="{BB962C8B-B14F-4D97-AF65-F5344CB8AC3E}">
        <p14:creationId xmlns:p14="http://schemas.microsoft.com/office/powerpoint/2010/main" val="879664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mEEG268 070313</a:t>
            </a:r>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32</a:t>
            </a:fld>
            <a:endParaRPr lang="en-US"/>
          </a:p>
        </p:txBody>
      </p:sp>
    </p:spTree>
    <p:extLst>
      <p:ext uri="{BB962C8B-B14F-4D97-AF65-F5344CB8AC3E}">
        <p14:creationId xmlns:p14="http://schemas.microsoft.com/office/powerpoint/2010/main" val="1680061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39</a:t>
            </a:fld>
            <a:endParaRPr lang="en-US"/>
          </a:p>
        </p:txBody>
      </p:sp>
    </p:spTree>
    <p:extLst>
      <p:ext uri="{BB962C8B-B14F-4D97-AF65-F5344CB8AC3E}">
        <p14:creationId xmlns:p14="http://schemas.microsoft.com/office/powerpoint/2010/main" val="477562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44</a:t>
            </a:fld>
            <a:endParaRPr lang="en-US"/>
          </a:p>
        </p:txBody>
      </p:sp>
    </p:spTree>
    <p:extLst>
      <p:ext uri="{BB962C8B-B14F-4D97-AF65-F5344CB8AC3E}">
        <p14:creationId xmlns:p14="http://schemas.microsoft.com/office/powerpoint/2010/main" val="1922250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47</a:t>
            </a:fld>
            <a:endParaRPr lang="en-US"/>
          </a:p>
        </p:txBody>
      </p:sp>
    </p:spTree>
    <p:extLst>
      <p:ext uri="{BB962C8B-B14F-4D97-AF65-F5344CB8AC3E}">
        <p14:creationId xmlns:p14="http://schemas.microsoft.com/office/powerpoint/2010/main" val="2928932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86E644-F9C1-554D-84D1-325A0F26E82F}" type="slidenum">
              <a:rPr lang="en-US" smtClean="0"/>
              <a:pPr/>
              <a:t>49</a:t>
            </a:fld>
            <a:endParaRPr lang="en-US"/>
          </a:p>
        </p:txBody>
      </p:sp>
    </p:spTree>
    <p:extLst>
      <p:ext uri="{BB962C8B-B14F-4D97-AF65-F5344CB8AC3E}">
        <p14:creationId xmlns:p14="http://schemas.microsoft.com/office/powerpoint/2010/main" val="2707533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86E644-F9C1-554D-84D1-325A0F26E82F}" type="slidenum">
              <a:rPr lang="en-US" smtClean="0"/>
              <a:pPr/>
              <a:t>61</a:t>
            </a:fld>
            <a:endParaRPr lang="en-US"/>
          </a:p>
        </p:txBody>
      </p:sp>
    </p:spTree>
    <p:extLst>
      <p:ext uri="{BB962C8B-B14F-4D97-AF65-F5344CB8AC3E}">
        <p14:creationId xmlns:p14="http://schemas.microsoft.com/office/powerpoint/2010/main" val="4094544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0644"/>
            <a:ext cx="7772400" cy="1102519"/>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pPr/>
              <a:t>6/7/2016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pPr/>
              <a:t>‹#›</a:t>
            </a:fld>
            <a:endParaRPr lang="en-US"/>
          </a:p>
        </p:txBody>
      </p:sp>
      <p:cxnSp>
        <p:nvCxnSpPr>
          <p:cNvPr id="7" name="Straight Connector 6"/>
          <p:cNvCxnSpPr/>
          <p:nvPr/>
        </p:nvCxnSpPr>
        <p:spPr>
          <a:xfrm flipV="1">
            <a:off x="457200" y="2506594"/>
            <a:ext cx="8229600" cy="18494"/>
          </a:xfrm>
          <a:prstGeom prst="line">
            <a:avLst/>
          </a:prstGeom>
          <a:ln w="38100"/>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userDrawn="1"/>
        </p:nvCxnSpPr>
        <p:spPr>
          <a:xfrm flipV="1">
            <a:off x="457200" y="2506594"/>
            <a:ext cx="8229600" cy="18494"/>
          </a:xfrm>
          <a:prstGeom prst="line">
            <a:avLst/>
          </a:prstGeom>
          <a:ln w="38100"/>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pPr/>
              <a:t>6/7/2016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pPr/>
              <a:t>6/7/2016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7025"/>
            <a:ext cx="8229600" cy="367319"/>
          </a:xfrm>
        </p:spPr>
        <p:txBody>
          <a:bodyPr>
            <a:no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457200" y="804467"/>
            <a:ext cx="8229600" cy="3790156"/>
          </a:xfrm>
        </p:spPr>
        <p:txBody>
          <a:bodyPr/>
          <a:lstStyle>
            <a:lvl1pPr>
              <a:defRPr sz="1800"/>
            </a:lvl1pPr>
            <a:lvl2pPr>
              <a:defRPr sz="18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C2560D-EC28-3B41-86E8-18F1CE0113B4}" type="datetimeFigureOut">
              <a:rPr lang="en-US" smtClean="0"/>
              <a:pPr/>
              <a:t>6/7/2016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cxnSp>
        <p:nvCxnSpPr>
          <p:cNvPr id="8" name="Straight Connector 7"/>
          <p:cNvCxnSpPr/>
          <p:nvPr/>
        </p:nvCxnSpPr>
        <p:spPr>
          <a:xfrm flipV="1">
            <a:off x="457200" y="582544"/>
            <a:ext cx="8229600" cy="18494"/>
          </a:xfrm>
          <a:prstGeom prst="line">
            <a:avLst/>
          </a:prstGeom>
          <a:ln w="38100"/>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userDrawn="1"/>
        </p:nvCxnSpPr>
        <p:spPr>
          <a:xfrm flipV="1">
            <a:off x="457200" y="582544"/>
            <a:ext cx="8229600" cy="18494"/>
          </a:xfrm>
          <a:prstGeom prst="line">
            <a:avLst/>
          </a:prstGeom>
          <a:ln w="38100"/>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6/7/2016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pPr/>
              <a:t>6/7/2016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pPr/>
              <a:t>6/7/2016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pPr/>
              <a:t>6/7/2016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pPr/>
              <a:t>6/7/2016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pPr/>
              <a:t>6/7/2016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pPr/>
              <a:t>6/7/2016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pPr/>
              <a:t>6/7/2016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pPr/>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8" r:id="rId1"/>
    <p:sldLayoutId id="2147493469" r:id="rId2"/>
    <p:sldLayoutId id="2147493470" r:id="rId3"/>
    <p:sldLayoutId id="2147493471" r:id="rId4"/>
    <p:sldLayoutId id="2147493472" r:id="rId5"/>
    <p:sldLayoutId id="2147493473" r:id="rId6"/>
    <p:sldLayoutId id="2147493474" r:id="rId7"/>
    <p:sldLayoutId id="2147493475" r:id="rId8"/>
    <p:sldLayoutId id="2147493476" r:id="rId9"/>
    <p:sldLayoutId id="2147493477" r:id="rId10"/>
    <p:sldLayoutId id="214749347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www.ced.co.uk/phpBB3/viewtopic.php?f=13&amp;t=1204"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www.ced.co.uk/phpBB3/viewtopic.php?f=13&amp;t=1204" TargetMode="External"/><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www.ced.co.uk/spkssu.htm"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8187"/>
            <a:ext cx="7772400" cy="1102519"/>
          </a:xfrm>
        </p:spPr>
        <p:txBody>
          <a:bodyPr>
            <a:normAutofit fontScale="90000"/>
          </a:bodyPr>
          <a:lstStyle/>
          <a:p>
            <a:r>
              <a:rPr lang="en-US" sz="4400" dirty="0" smtClean="0"/>
              <a:t>Spike sorting in Spike2</a:t>
            </a:r>
            <a:r>
              <a:rPr lang="en-US" dirty="0" smtClean="0"/>
              <a:t/>
            </a:r>
            <a:br>
              <a:rPr lang="en-US" dirty="0" smtClean="0"/>
            </a:br>
            <a:r>
              <a:rPr lang="en-US" sz="2000" dirty="0" smtClean="0"/>
              <a:t>Korey Kam </a:t>
            </a:r>
            <a:r>
              <a:rPr lang="en-US" sz="2000" smtClean="0"/>
              <a:t/>
            </a:r>
            <a:br>
              <a:rPr lang="en-US" sz="2000" smtClean="0"/>
            </a:br>
            <a:r>
              <a:rPr lang="en-US" sz="2000" smtClean="0"/>
              <a:t>6/7/2016</a:t>
            </a:r>
            <a:endParaRPr lang="en-US" dirty="0"/>
          </a:p>
        </p:txBody>
      </p:sp>
      <p:pic>
        <p:nvPicPr>
          <p:cNvPr id="4" name="Picture 2"/>
          <p:cNvPicPr>
            <a:picLocks noChangeAspect="1" noChangeArrowheads="1"/>
          </p:cNvPicPr>
          <p:nvPr/>
        </p:nvPicPr>
        <p:blipFill>
          <a:blip r:embed="rId2"/>
          <a:srcRect t="5772" r="51389" b="5340"/>
          <a:stretch>
            <a:fillRect/>
          </a:stretch>
        </p:blipFill>
        <p:spPr bwMode="auto">
          <a:xfrm>
            <a:off x="1706431" y="1683658"/>
            <a:ext cx="5731137" cy="32749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smtClean="0"/>
              <a:t>Jumping</a:t>
            </a:r>
          </a:p>
          <a:p>
            <a:r>
              <a:rPr lang="en-US" dirty="0" smtClean="0"/>
              <a:t>Head scratch</a:t>
            </a:r>
          </a:p>
          <a:p>
            <a:r>
              <a:rPr lang="en-US" dirty="0" smtClean="0"/>
              <a:t>Sleep to wake</a:t>
            </a:r>
          </a:p>
          <a:p>
            <a:r>
              <a:rPr lang="en-US" dirty="0" smtClean="0"/>
              <a:t>Grooming</a:t>
            </a:r>
          </a:p>
          <a:p>
            <a:r>
              <a:rPr lang="en-US" dirty="0" smtClean="0"/>
              <a:t>Chewing</a:t>
            </a:r>
          </a:p>
          <a:p>
            <a:r>
              <a:rPr lang="en-US" dirty="0" smtClean="0"/>
              <a:t>Injection</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Jumping</a:t>
            </a:r>
            <a:endParaRPr lang="en-US" dirty="0"/>
          </a:p>
        </p:txBody>
      </p:sp>
      <p:pic>
        <p:nvPicPr>
          <p:cNvPr id="8" name="Picture 3"/>
          <p:cNvPicPr>
            <a:picLocks noGrp="1" noChangeAspect="1" noChangeArrowheads="1"/>
          </p:cNvPicPr>
          <p:nvPr>
            <p:ph idx="1"/>
          </p:nvPr>
        </p:nvPicPr>
        <p:blipFill>
          <a:blip r:embed="rId3"/>
          <a:srcRect r="9844" b="4638"/>
          <a:stretch>
            <a:fillRect/>
          </a:stretch>
        </p:blipFill>
        <p:spPr bwMode="auto">
          <a:xfrm>
            <a:off x="457200" y="1339417"/>
            <a:ext cx="8229600" cy="27202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Jumping (1min)</a:t>
            </a:r>
            <a:endParaRPr lang="en-US" dirty="0"/>
          </a:p>
        </p:txBody>
      </p:sp>
      <p:pic>
        <p:nvPicPr>
          <p:cNvPr id="6" name="Picture 2"/>
          <p:cNvPicPr>
            <a:picLocks noGrp="1" noChangeAspect="1" noChangeArrowheads="1"/>
          </p:cNvPicPr>
          <p:nvPr>
            <p:ph idx="1"/>
          </p:nvPr>
        </p:nvPicPr>
        <p:blipFill>
          <a:blip r:embed="rId2"/>
          <a:srcRect r="9844" b="4950"/>
          <a:stretch>
            <a:fillRect/>
          </a:stretch>
        </p:blipFill>
        <p:spPr bwMode="auto">
          <a:xfrm>
            <a:off x="457200" y="1343867"/>
            <a:ext cx="8229600" cy="27113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stage scratch</a:t>
            </a:r>
            <a:endParaRPr lang="en-US" dirty="0"/>
          </a:p>
        </p:txBody>
      </p:sp>
      <p:pic>
        <p:nvPicPr>
          <p:cNvPr id="6" name="Picture 2"/>
          <p:cNvPicPr>
            <a:picLocks noGrp="1" noChangeAspect="1" noChangeArrowheads="1"/>
          </p:cNvPicPr>
          <p:nvPr>
            <p:ph idx="1"/>
          </p:nvPr>
        </p:nvPicPr>
        <p:blipFill>
          <a:blip r:embed="rId2"/>
          <a:srcRect r="9649" b="4014"/>
          <a:stretch>
            <a:fillRect/>
          </a:stretch>
        </p:blipFill>
        <p:spPr bwMode="auto">
          <a:xfrm>
            <a:off x="457200" y="1333471"/>
            <a:ext cx="8229600" cy="27321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stage scratch</a:t>
            </a:r>
            <a:endParaRPr lang="en-US" dirty="0"/>
          </a:p>
        </p:txBody>
      </p:sp>
      <p:pic>
        <p:nvPicPr>
          <p:cNvPr id="7" name="Picture 2"/>
          <p:cNvPicPr>
            <a:picLocks noGrp="1" noChangeAspect="1" noChangeArrowheads="1"/>
          </p:cNvPicPr>
          <p:nvPr>
            <p:ph idx="1"/>
          </p:nvPr>
        </p:nvPicPr>
        <p:blipFill>
          <a:blip r:embed="rId2"/>
          <a:srcRect r="9649" b="4638"/>
          <a:stretch>
            <a:fillRect/>
          </a:stretch>
        </p:blipFill>
        <p:spPr bwMode="auto">
          <a:xfrm>
            <a:off x="457200" y="1342352"/>
            <a:ext cx="8229600" cy="27143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Sleep to Wake</a:t>
            </a:r>
            <a:endParaRPr lang="en-US" dirty="0"/>
          </a:p>
        </p:txBody>
      </p:sp>
      <p:pic>
        <p:nvPicPr>
          <p:cNvPr id="8" name="Picture 3"/>
          <p:cNvPicPr>
            <a:picLocks noGrp="1" noChangeAspect="1" noChangeArrowheads="1"/>
          </p:cNvPicPr>
          <p:nvPr>
            <p:ph idx="1"/>
          </p:nvPr>
        </p:nvPicPr>
        <p:blipFill>
          <a:blip r:embed="rId2"/>
          <a:srcRect r="9649" b="4638"/>
          <a:stretch>
            <a:fillRect/>
          </a:stretch>
        </p:blipFill>
        <p:spPr bwMode="auto">
          <a:xfrm>
            <a:off x="457200" y="1342352"/>
            <a:ext cx="8229600" cy="27143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Grooming</a:t>
            </a:r>
            <a:endParaRPr lang="en-US" dirty="0"/>
          </a:p>
        </p:txBody>
      </p:sp>
      <p:pic>
        <p:nvPicPr>
          <p:cNvPr id="7" name="Picture 2"/>
          <p:cNvPicPr>
            <a:picLocks noGrp="1" noChangeAspect="1" noChangeArrowheads="1"/>
          </p:cNvPicPr>
          <p:nvPr>
            <p:ph idx="1"/>
          </p:nvPr>
        </p:nvPicPr>
        <p:blipFill>
          <a:blip r:embed="rId2"/>
          <a:srcRect r="9747" b="4326"/>
          <a:stretch>
            <a:fillRect/>
          </a:stretch>
        </p:blipFill>
        <p:spPr bwMode="auto">
          <a:xfrm>
            <a:off x="457200" y="1336433"/>
            <a:ext cx="8229600" cy="27262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Chewing</a:t>
            </a:r>
            <a:endParaRPr lang="en-US" dirty="0"/>
          </a:p>
        </p:txBody>
      </p:sp>
      <p:pic>
        <p:nvPicPr>
          <p:cNvPr id="6" name="Picture 2"/>
          <p:cNvPicPr>
            <a:picLocks noGrp="1" noChangeAspect="1" noChangeArrowheads="1"/>
          </p:cNvPicPr>
          <p:nvPr>
            <p:ph idx="1"/>
          </p:nvPr>
        </p:nvPicPr>
        <p:blipFill>
          <a:blip r:embed="rId2"/>
          <a:srcRect r="9747" b="4638"/>
          <a:stretch>
            <a:fillRect/>
          </a:stretch>
        </p:blipFill>
        <p:spPr bwMode="auto">
          <a:xfrm>
            <a:off x="457200" y="1340879"/>
            <a:ext cx="8229600" cy="27173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Injection/</a:t>
            </a:r>
            <a:r>
              <a:rPr lang="en-US" dirty="0" err="1" smtClean="0"/>
              <a:t>scruffing</a:t>
            </a:r>
            <a:endParaRPr lang="en-US" dirty="0"/>
          </a:p>
        </p:txBody>
      </p:sp>
      <p:pic>
        <p:nvPicPr>
          <p:cNvPr id="6" name="Picture 2"/>
          <p:cNvPicPr>
            <a:picLocks noGrp="1" noChangeAspect="1" noChangeArrowheads="1"/>
          </p:cNvPicPr>
          <p:nvPr>
            <p:ph idx="1"/>
          </p:nvPr>
        </p:nvPicPr>
        <p:blipFill>
          <a:blip r:embed="rId2"/>
          <a:srcRect r="12768" b="4950"/>
          <a:stretch>
            <a:fillRect/>
          </a:stretch>
        </p:blipFill>
        <p:spPr bwMode="auto">
          <a:xfrm>
            <a:off x="457200" y="1298425"/>
            <a:ext cx="8229600" cy="28022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2"/>
          <p:cNvSpPr>
            <a:spLocks noGrp="1"/>
          </p:cNvSpPr>
          <p:nvPr>
            <p:ph idx="1"/>
          </p:nvPr>
        </p:nvSpPr>
        <p:spPr>
          <a:xfrm>
            <a:off x="457200" y="804467"/>
            <a:ext cx="8229600" cy="3790156"/>
          </a:xfrm>
        </p:spPr>
        <p:txBody>
          <a:bodyPr>
            <a:normAutofit/>
          </a:bodyPr>
          <a:lstStyle/>
          <a:p>
            <a:pPr algn="ctr">
              <a:buNone/>
            </a:pPr>
            <a:r>
              <a:rPr lang="en-US" sz="6500" dirty="0" smtClean="0"/>
              <a:t>DETECTION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Definition of a spike</a:t>
            </a:r>
          </a:p>
          <a:p>
            <a:r>
              <a:rPr lang="en-US" dirty="0" smtClean="0"/>
              <a:t>Artifacts in freely behaving mice</a:t>
            </a:r>
          </a:p>
          <a:p>
            <a:r>
              <a:rPr lang="en-US" dirty="0" smtClean="0"/>
              <a:t>Detection</a:t>
            </a:r>
          </a:p>
          <a:p>
            <a:r>
              <a:rPr lang="en-US" dirty="0" smtClean="0"/>
              <a:t>Processing events</a:t>
            </a:r>
          </a:p>
          <a:p>
            <a:r>
              <a:rPr lang="en-US" dirty="0" smtClean="0"/>
              <a:t>Export to MATLAB</a:t>
            </a:r>
          </a:p>
          <a:p>
            <a:r>
              <a:rPr lang="en-US" dirty="0" smtClean="0"/>
              <a:t>Processing events with drug injections</a:t>
            </a:r>
          </a:p>
          <a:p>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Spike2?</a:t>
            </a:r>
            <a:endParaRPr lang="en-US" dirty="0"/>
          </a:p>
        </p:txBody>
      </p:sp>
      <p:sp>
        <p:nvSpPr>
          <p:cNvPr id="3" name="Content Placeholder 2"/>
          <p:cNvSpPr>
            <a:spLocks noGrp="1"/>
          </p:cNvSpPr>
          <p:nvPr>
            <p:ph idx="1"/>
          </p:nvPr>
        </p:nvSpPr>
        <p:spPr/>
        <p:txBody>
          <a:bodyPr/>
          <a:lstStyle/>
          <a:p>
            <a:r>
              <a:rPr lang="en-US" b="1" u="sng" dirty="0"/>
              <a:t>Template vs. threshold only</a:t>
            </a:r>
            <a:r>
              <a:rPr lang="en-US" dirty="0"/>
              <a:t>: Spike 2 has built-in powerful methods of spike detection and sorting (spike shape discrimination). </a:t>
            </a:r>
            <a:endParaRPr lang="en-US" dirty="0" smtClean="0"/>
          </a:p>
          <a:p>
            <a:r>
              <a:rPr lang="en-US" b="1" u="sng" dirty="0" smtClean="0"/>
              <a:t>Semi-automated</a:t>
            </a:r>
            <a:r>
              <a:rPr lang="en-US" dirty="0" smtClean="0"/>
              <a:t>: It </a:t>
            </a:r>
            <a:r>
              <a:rPr lang="en-US" dirty="0"/>
              <a:t>took me about </a:t>
            </a:r>
            <a:r>
              <a:rPr lang="en-US" dirty="0" smtClean="0"/>
              <a:t>5 min to </a:t>
            </a:r>
            <a:r>
              <a:rPr lang="en-US" dirty="0"/>
              <a:t>detect your spikes while rejecting the artifacts using the simplest method: template-based sorting.</a:t>
            </a:r>
          </a:p>
          <a:p>
            <a:endParaRPr lang="en-US" dirty="0"/>
          </a:p>
        </p:txBody>
      </p:sp>
    </p:spTree>
    <p:extLst>
      <p:ext uri="{BB962C8B-B14F-4D97-AF65-F5344CB8AC3E}">
        <p14:creationId xmlns:p14="http://schemas.microsoft.com/office/powerpoint/2010/main" val="16038098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look at waveform?</a:t>
            </a:r>
          </a:p>
        </p:txBody>
      </p:sp>
      <p:pic>
        <p:nvPicPr>
          <p:cNvPr id="1026" name="Picture 2"/>
          <p:cNvPicPr>
            <a:picLocks noChangeAspect="1" noChangeArrowheads="1"/>
          </p:cNvPicPr>
          <p:nvPr/>
        </p:nvPicPr>
        <p:blipFill>
          <a:blip r:embed="rId2"/>
          <a:srcRect/>
          <a:stretch>
            <a:fillRect/>
          </a:stretch>
        </p:blipFill>
        <p:spPr bwMode="auto">
          <a:xfrm>
            <a:off x="752168" y="2248644"/>
            <a:ext cx="6967538" cy="2100263"/>
          </a:xfrm>
          <a:prstGeom prst="rect">
            <a:avLst/>
          </a:prstGeom>
          <a:noFill/>
          <a:ln w="9525">
            <a:noFill/>
            <a:miter lim="800000"/>
            <a:headEnd/>
            <a:tailEnd/>
          </a:ln>
          <a:effectLst/>
        </p:spPr>
      </p:pic>
      <p:sp>
        <p:nvSpPr>
          <p:cNvPr id="4" name="TextBox 3"/>
          <p:cNvSpPr txBox="1"/>
          <p:nvPr/>
        </p:nvSpPr>
        <p:spPr>
          <a:xfrm>
            <a:off x="980768" y="951271"/>
            <a:ext cx="6356555" cy="923330"/>
          </a:xfrm>
          <a:prstGeom prst="rect">
            <a:avLst/>
          </a:prstGeom>
          <a:noFill/>
        </p:spPr>
        <p:txBody>
          <a:bodyPr wrap="square" rtlCol="0">
            <a:spAutoFit/>
          </a:bodyPr>
          <a:lstStyle/>
          <a:p>
            <a:r>
              <a:rPr lang="en-US" dirty="0" smtClean="0"/>
              <a:t>Waveforms can identify a characteristic potential change that may be linked to noise, artifacts, or biologically consistent events.</a:t>
            </a:r>
            <a:endParaRPr lang="en-US" dirty="0"/>
          </a:p>
        </p:txBody>
      </p:sp>
    </p:spTree>
    <p:extLst>
      <p:ext uri="{BB962C8B-B14F-4D97-AF65-F5344CB8AC3E}">
        <p14:creationId xmlns:p14="http://schemas.microsoft.com/office/powerpoint/2010/main" val="2858596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Spike Detection Overview</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strike="sngStrike" dirty="0" smtClean="0"/>
              <a:t>Manual detection</a:t>
            </a:r>
          </a:p>
          <a:p>
            <a:pPr>
              <a:buNone/>
            </a:pPr>
            <a:endParaRPr lang="en-US" dirty="0" smtClean="0"/>
          </a:p>
          <a:p>
            <a:pPr>
              <a:buNone/>
            </a:pPr>
            <a:r>
              <a:rPr lang="en-US" b="1" u="sng" dirty="0" smtClean="0"/>
              <a:t>Automated detection</a:t>
            </a:r>
          </a:p>
          <a:p>
            <a:pPr>
              <a:buFont typeface="+mj-lt"/>
              <a:buAutoNum type="arabicPeriod"/>
            </a:pPr>
            <a:r>
              <a:rPr lang="en-US" dirty="0" smtClean="0"/>
              <a:t>Create multichannel event templates (spikes &amp; artifacts)</a:t>
            </a:r>
          </a:p>
          <a:p>
            <a:pPr>
              <a:buFont typeface="+mj-lt"/>
              <a:buAutoNum type="arabicPeriod"/>
            </a:pPr>
            <a:r>
              <a:rPr lang="en-US" dirty="0" smtClean="0"/>
              <a:t>Search through recording w/ templates</a:t>
            </a:r>
          </a:p>
          <a:p>
            <a:pPr>
              <a:buFont typeface="+mj-lt"/>
              <a:buAutoNum type="arabicPeriod"/>
            </a:pPr>
            <a:r>
              <a:rPr lang="en-US" dirty="0" smtClean="0"/>
              <a:t>Mark events</a:t>
            </a:r>
          </a:p>
          <a:p>
            <a:pPr>
              <a:buFont typeface="+mj-lt"/>
              <a:buAutoNum type="arabicPeriod"/>
            </a:pPr>
            <a:r>
              <a:rPr lang="en-US" dirty="0" smtClean="0"/>
              <a:t>PCA </a:t>
            </a:r>
            <a:r>
              <a:rPr lang="en-US" dirty="0" smtClean="0">
                <a:sym typeface="Wingdings" pitchFamily="2" charset="2"/>
              </a:rPr>
              <a:t> K-means clustering</a:t>
            </a:r>
            <a:endParaRPr lang="en-US" dirty="0" smtClean="0"/>
          </a:p>
          <a:p>
            <a:pPr>
              <a:buFont typeface="+mj-lt"/>
              <a:buAutoNum type="arabicPeriod"/>
            </a:pPr>
            <a:r>
              <a:rPr lang="en-US" dirty="0" smtClean="0"/>
              <a:t>Quality control</a:t>
            </a:r>
          </a:p>
          <a:p>
            <a:pPr lvl="1"/>
            <a:r>
              <a:rPr lang="en-US" dirty="0" smtClean="0"/>
              <a:t>Manual verification</a:t>
            </a:r>
          </a:p>
          <a:p>
            <a:pPr lvl="1"/>
            <a:r>
              <a:rPr lang="en-US" dirty="0" smtClean="0"/>
              <a:t>Reclassify events</a:t>
            </a:r>
          </a:p>
          <a:p>
            <a:pPr lvl="1"/>
            <a:r>
              <a:rPr lang="en-US" dirty="0" smtClean="0"/>
              <a:t>Re-mark events</a:t>
            </a:r>
          </a:p>
          <a:p>
            <a:pPr>
              <a:buFont typeface="+mj-lt"/>
              <a:buAutoNum type="arabicPeriod"/>
            </a:pPr>
            <a:r>
              <a:rPr lang="en-US" dirty="0" smtClean="0"/>
              <a:t>Analysis of events</a:t>
            </a:r>
          </a:p>
          <a:p>
            <a:pPr>
              <a:buFont typeface="+mj-lt"/>
              <a:buAutoNum type="arabicPeriod"/>
            </a:pPr>
            <a:r>
              <a:rPr lang="en-US" dirty="0" smtClean="0"/>
              <a:t>Export to mat</a:t>
            </a:r>
            <a:endParaRPr lang="en-US" dirty="0"/>
          </a:p>
        </p:txBody>
      </p:sp>
    </p:spTree>
    <p:extLst>
      <p:ext uri="{BB962C8B-B14F-4D97-AF65-F5344CB8AC3E}">
        <p14:creationId xmlns:p14="http://schemas.microsoft.com/office/powerpoint/2010/main" val="667104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r>
            <a:r>
              <a:rPr lang="en-US" dirty="0" err="1" smtClean="0"/>
              <a:t>trode</a:t>
            </a:r>
            <a:endParaRPr lang="en-US" dirty="0"/>
          </a:p>
        </p:txBody>
      </p:sp>
      <p:sp>
        <p:nvSpPr>
          <p:cNvPr id="3" name="Content Placeholder 2"/>
          <p:cNvSpPr>
            <a:spLocks noGrp="1"/>
          </p:cNvSpPr>
          <p:nvPr>
            <p:ph idx="1"/>
          </p:nvPr>
        </p:nvSpPr>
        <p:spPr/>
        <p:txBody>
          <a:bodyPr/>
          <a:lstStyle/>
          <a:p>
            <a:r>
              <a:rPr lang="en-US" dirty="0" smtClean="0"/>
              <a:t>Select channels </a:t>
            </a:r>
            <a:r>
              <a:rPr lang="en-US" dirty="0" smtClean="0">
                <a:sym typeface="Wingdings" pitchFamily="2" charset="2"/>
              </a:rPr>
              <a:t> analysis tab  New N-</a:t>
            </a:r>
            <a:r>
              <a:rPr lang="en-US" dirty="0" err="1" smtClean="0">
                <a:sym typeface="Wingdings" pitchFamily="2" charset="2"/>
              </a:rPr>
              <a:t>Trode</a:t>
            </a:r>
            <a:endParaRPr lang="en-US" dirty="0"/>
          </a:p>
        </p:txBody>
      </p:sp>
      <p:pic>
        <p:nvPicPr>
          <p:cNvPr id="1026" name="Picture 2"/>
          <p:cNvPicPr>
            <a:picLocks noChangeAspect="1" noChangeArrowheads="1"/>
          </p:cNvPicPr>
          <p:nvPr/>
        </p:nvPicPr>
        <p:blipFill>
          <a:blip r:embed="rId2"/>
          <a:srcRect r="54884"/>
          <a:stretch>
            <a:fillRect/>
          </a:stretch>
        </p:blipFill>
        <p:spPr bwMode="auto">
          <a:xfrm>
            <a:off x="2086708" y="1234439"/>
            <a:ext cx="4736122" cy="3851071"/>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window: -50 to 150 ms</a:t>
            </a:r>
            <a:endParaRPr lang="en-US" dirty="0"/>
          </a:p>
        </p:txBody>
      </p:sp>
      <p:pic>
        <p:nvPicPr>
          <p:cNvPr id="2050" name="Picture 2"/>
          <p:cNvPicPr>
            <a:picLocks noGrp="1" noChangeAspect="1" noChangeArrowheads="1"/>
          </p:cNvPicPr>
          <p:nvPr>
            <p:ph idx="1"/>
          </p:nvPr>
        </p:nvPicPr>
        <p:blipFill>
          <a:blip r:embed="rId2"/>
          <a:srcRect l="8547" r="60256" b="36905"/>
          <a:stretch>
            <a:fillRect/>
          </a:stretch>
        </p:blipFill>
        <p:spPr bwMode="auto">
          <a:xfrm>
            <a:off x="2286001" y="882590"/>
            <a:ext cx="5029200" cy="3731428"/>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Templates: Overview</a:t>
            </a:r>
            <a:endParaRPr lang="en-US" dirty="0"/>
          </a:p>
        </p:txBody>
      </p:sp>
      <p:sp>
        <p:nvSpPr>
          <p:cNvPr id="3" name="Content Placeholder 2"/>
          <p:cNvSpPr>
            <a:spLocks noGrp="1"/>
          </p:cNvSpPr>
          <p:nvPr>
            <p:ph idx="1"/>
          </p:nvPr>
        </p:nvSpPr>
        <p:spPr/>
        <p:txBody>
          <a:bodyPr/>
          <a:lstStyle/>
          <a:p>
            <a:r>
              <a:rPr lang="en-US" dirty="0" smtClean="0"/>
              <a:t>Compute threshold </a:t>
            </a:r>
            <a:r>
              <a:rPr lang="en-US" dirty="0" smtClean="0">
                <a:sym typeface="Wingdings" panose="05000000000000000000" pitchFamily="2" charset="2"/>
              </a:rPr>
              <a:t> script</a:t>
            </a:r>
          </a:p>
          <a:p>
            <a:r>
              <a:rPr lang="en-US" dirty="0" smtClean="0">
                <a:sym typeface="Wingdings" panose="05000000000000000000" pitchFamily="2" charset="2"/>
              </a:rPr>
              <a:t>Save measurements</a:t>
            </a:r>
          </a:p>
          <a:p>
            <a:r>
              <a:rPr lang="en-US" dirty="0" smtClean="0">
                <a:sym typeface="Wingdings" panose="05000000000000000000" pitchFamily="2" charset="2"/>
              </a:rPr>
              <a:t>Run event detection</a:t>
            </a:r>
            <a:endParaRPr lang="en-US" dirty="0"/>
          </a:p>
        </p:txBody>
      </p:sp>
    </p:spTree>
    <p:extLst>
      <p:ext uri="{BB962C8B-B14F-4D97-AF65-F5344CB8AC3E}">
        <p14:creationId xmlns:p14="http://schemas.microsoft.com/office/powerpoint/2010/main" val="305004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templates:</a:t>
            </a:r>
            <a:endParaRPr lang="en-US" dirty="0"/>
          </a:p>
        </p:txBody>
      </p:sp>
      <p:sp>
        <p:nvSpPr>
          <p:cNvPr id="4" name="TextBox 3"/>
          <p:cNvSpPr txBox="1"/>
          <p:nvPr/>
        </p:nvSpPr>
        <p:spPr>
          <a:xfrm>
            <a:off x="269913" y="815931"/>
            <a:ext cx="3598144" cy="3785652"/>
          </a:xfrm>
          <a:prstGeom prst="rect">
            <a:avLst/>
          </a:prstGeom>
          <a:noFill/>
        </p:spPr>
        <p:txBody>
          <a:bodyPr wrap="square" rtlCol="0">
            <a:spAutoFit/>
          </a:bodyPr>
          <a:lstStyle/>
          <a:p>
            <a:r>
              <a:rPr lang="en-US" sz="1200" dirty="0" err="1"/>
              <a:t>Ntrode</a:t>
            </a:r>
            <a:r>
              <a:rPr lang="en-US" sz="1200" dirty="0" err="1">
                <a:sym typeface="Wingdings" pitchFamily="2" charset="2"/>
              </a:rPr>
              <a:t>New</a:t>
            </a:r>
            <a:r>
              <a:rPr lang="en-US" sz="1200" dirty="0">
                <a:sym typeface="Wingdings" pitchFamily="2" charset="2"/>
              </a:rPr>
              <a:t> </a:t>
            </a:r>
            <a:r>
              <a:rPr lang="en-US" sz="1200" dirty="0" err="1">
                <a:sym typeface="Wingdings" pitchFamily="2" charset="2"/>
              </a:rPr>
              <a:t>Wavemark</a:t>
            </a:r>
            <a:r>
              <a:rPr lang="en-US" sz="1200" dirty="0">
                <a:sym typeface="Wingdings" pitchFamily="2" charset="2"/>
              </a:rPr>
              <a:t> (semi-supervised)</a:t>
            </a:r>
            <a:endParaRPr lang="en-US" sz="1200" dirty="0" smtClean="0"/>
          </a:p>
          <a:p>
            <a:pPr marL="342900" indent="-342900">
              <a:buFont typeface="+mj-lt"/>
              <a:buAutoNum type="arabicPeriod"/>
            </a:pPr>
            <a:r>
              <a:rPr lang="en-US" sz="1200" dirty="0" smtClean="0"/>
              <a:t>Set thresholds per channel (run kk_4trodesetthresh script)</a:t>
            </a:r>
          </a:p>
          <a:p>
            <a:pPr marL="342900" indent="-342900">
              <a:buFont typeface="+mj-lt"/>
              <a:buAutoNum type="arabicPeriod"/>
            </a:pPr>
            <a:r>
              <a:rPr lang="en-US" sz="1200" dirty="0" smtClean="0"/>
              <a:t>Track cursor 0</a:t>
            </a:r>
          </a:p>
          <a:p>
            <a:pPr marL="342900" indent="-342900">
              <a:buFont typeface="+mj-lt"/>
              <a:buAutoNum type="arabicPeriod"/>
            </a:pPr>
            <a:r>
              <a:rPr lang="en-US" sz="1200" dirty="0" smtClean="0"/>
              <a:t>Jump to start</a:t>
            </a:r>
          </a:p>
          <a:p>
            <a:pPr marL="342900" indent="-342900">
              <a:buFont typeface="+mj-lt"/>
              <a:buAutoNum type="arabicPeriod"/>
            </a:pPr>
            <a:r>
              <a:rPr lang="en-US" sz="1200" dirty="0" smtClean="0"/>
              <a:t>Set duration to -50 to 150 ms</a:t>
            </a:r>
          </a:p>
          <a:p>
            <a:pPr marL="342900" indent="-342900">
              <a:buFont typeface="+mj-lt"/>
              <a:buAutoNum type="arabicPeriod"/>
            </a:pPr>
            <a:r>
              <a:rPr lang="en-US" sz="1200" dirty="0" smtClean="0"/>
              <a:t>Enable  overdraw and “show template limits”</a:t>
            </a:r>
          </a:p>
          <a:p>
            <a:pPr marL="342900" indent="-342900">
              <a:buFont typeface="+mj-lt"/>
              <a:buAutoNum type="arabicPeriod"/>
            </a:pPr>
            <a:r>
              <a:rPr lang="en-US" sz="1200" dirty="0" smtClean="0"/>
              <a:t>P to play, V to stop</a:t>
            </a:r>
          </a:p>
          <a:p>
            <a:pPr marL="342900" indent="-342900">
              <a:buFont typeface="+mj-lt"/>
              <a:buAutoNum type="arabicPeriod"/>
            </a:pPr>
            <a:r>
              <a:rPr lang="en-US" sz="1200" dirty="0" smtClean="0"/>
              <a:t>When template created, drag spikes. Make a template for artifacts as well so that they do not contribute to IIS templates.</a:t>
            </a:r>
          </a:p>
          <a:p>
            <a:pPr marL="342900" indent="-342900">
              <a:buFont typeface="+mj-lt"/>
              <a:buAutoNum type="arabicPeriod"/>
            </a:pPr>
            <a:r>
              <a:rPr lang="en-US" sz="1200" dirty="0" smtClean="0"/>
              <a:t>Cycle through once, then </a:t>
            </a:r>
            <a:r>
              <a:rPr lang="en-US" sz="1200" dirty="0" err="1" smtClean="0"/>
              <a:t>reintialize</a:t>
            </a:r>
            <a:r>
              <a:rPr lang="en-US" sz="1200" dirty="0" smtClean="0"/>
              <a:t> counters. Make sure to lock template shapes then “Jump to Start.” </a:t>
            </a:r>
          </a:p>
          <a:p>
            <a:pPr marL="342900" indent="-342900">
              <a:buFont typeface="+mj-lt"/>
              <a:buAutoNum type="arabicPeriod"/>
            </a:pPr>
            <a:r>
              <a:rPr lang="en-US" sz="1200" dirty="0" smtClean="0"/>
              <a:t>Uncheck box “make templates”. We have already created them.</a:t>
            </a:r>
          </a:p>
          <a:p>
            <a:pPr marL="342900" indent="-342900">
              <a:buFont typeface="+mj-lt"/>
              <a:buAutoNum type="arabicPeriod"/>
            </a:pPr>
            <a:r>
              <a:rPr lang="en-US" sz="1200" dirty="0" smtClean="0"/>
              <a:t>Count and add as </a:t>
            </a:r>
            <a:r>
              <a:rPr lang="en-US" sz="1200" dirty="0" err="1" smtClean="0"/>
              <a:t>wavemark</a:t>
            </a:r>
            <a:r>
              <a:rPr lang="en-US" sz="1200" dirty="0" smtClean="0"/>
              <a:t> data channel. </a:t>
            </a:r>
          </a:p>
          <a:p>
            <a:pPr marL="342900" indent="-342900">
              <a:buFont typeface="+mj-lt"/>
              <a:buAutoNum type="arabicPeriod"/>
            </a:pPr>
            <a:r>
              <a:rPr lang="en-US" sz="1200" dirty="0" smtClean="0"/>
              <a:t>Print waveforms.</a:t>
            </a:r>
          </a:p>
          <a:p>
            <a:pPr marL="342900" indent="-342900">
              <a:buFont typeface="+mj-lt"/>
              <a:buAutoNum type="arabicPeriod"/>
            </a:pPr>
            <a:r>
              <a:rPr lang="en-US" sz="1200" dirty="0" smtClean="0"/>
              <a:t>Verify counts by marker filter </a:t>
            </a:r>
            <a:r>
              <a:rPr lang="en-US" sz="1200" dirty="0" smtClean="0">
                <a:sym typeface="Wingdings" pitchFamily="2" charset="2"/>
              </a:rPr>
              <a:t> </a:t>
            </a:r>
            <a:r>
              <a:rPr lang="en-US" sz="1200" dirty="0" err="1" smtClean="0">
                <a:sym typeface="Wingdings" pitchFamily="2" charset="2"/>
              </a:rPr>
              <a:t>wavemark</a:t>
            </a:r>
            <a:r>
              <a:rPr lang="en-US" sz="1200" dirty="0" smtClean="0">
                <a:sym typeface="Wingdings" pitchFamily="2" charset="2"/>
              </a:rPr>
              <a:t> </a:t>
            </a:r>
            <a:r>
              <a:rPr lang="en-US" sz="1200" dirty="0" err="1" smtClean="0">
                <a:sym typeface="Wingdings" pitchFamily="2" charset="2"/>
              </a:rPr>
              <a:t>drawmode</a:t>
            </a:r>
            <a:r>
              <a:rPr lang="en-US" sz="1200" dirty="0" smtClean="0">
                <a:sym typeface="Wingdings" pitchFamily="2" charset="2"/>
              </a:rPr>
              <a:t> Lines Sum in XY measurements</a:t>
            </a:r>
            <a:endParaRPr lang="en-US" sz="1200" dirty="0"/>
          </a:p>
        </p:txBody>
      </p:sp>
      <p:pic>
        <p:nvPicPr>
          <p:cNvPr id="3074" name="Picture 2"/>
          <p:cNvPicPr>
            <a:picLocks noChangeAspect="1" noChangeArrowheads="1"/>
          </p:cNvPicPr>
          <p:nvPr/>
        </p:nvPicPr>
        <p:blipFill>
          <a:blip r:embed="rId2"/>
          <a:srcRect r="50253"/>
          <a:stretch>
            <a:fillRect/>
          </a:stretch>
        </p:blipFill>
        <p:spPr bwMode="auto">
          <a:xfrm>
            <a:off x="3910519" y="1068254"/>
            <a:ext cx="4776281" cy="3000375"/>
          </a:xfrm>
          <a:prstGeom prst="rect">
            <a:avLst/>
          </a:prstGeom>
          <a:noFill/>
          <a:ln w="9525">
            <a:noFill/>
            <a:miter lim="800000"/>
            <a:headEnd/>
            <a:tailEnd/>
          </a:ln>
          <a:effectLst/>
        </p:spPr>
      </p:pic>
    </p:spTree>
    <p:extLst>
      <p:ext uri="{BB962C8B-B14F-4D97-AF65-F5344CB8AC3E}">
        <p14:creationId xmlns:p14="http://schemas.microsoft.com/office/powerpoint/2010/main" val="4751334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template parameters</a:t>
            </a:r>
            <a:endParaRPr lang="en-US" dirty="0"/>
          </a:p>
        </p:txBody>
      </p:sp>
      <p:pic>
        <p:nvPicPr>
          <p:cNvPr id="3074" name="Picture 2"/>
          <p:cNvPicPr>
            <a:picLocks noGrp="1" noChangeAspect="1" noChangeArrowheads="1"/>
          </p:cNvPicPr>
          <p:nvPr>
            <p:ph idx="1"/>
          </p:nvPr>
        </p:nvPicPr>
        <p:blipFill>
          <a:blip r:embed="rId2"/>
          <a:srcRect l="72222" t="6014" r="13960" b="38070"/>
          <a:stretch>
            <a:fillRect/>
          </a:stretch>
        </p:blipFill>
        <p:spPr bwMode="auto">
          <a:xfrm>
            <a:off x="2754923" y="723052"/>
            <a:ext cx="2977662" cy="4420448"/>
          </a:xfrm>
          <a:prstGeom prst="rect">
            <a:avLst/>
          </a:prstGeom>
          <a:noFill/>
          <a:ln w="9525">
            <a:noFill/>
            <a:miter lim="800000"/>
            <a:headEnd/>
            <a:tailEnd/>
          </a:ln>
        </p:spPr>
      </p:pic>
      <p:sp>
        <p:nvSpPr>
          <p:cNvPr id="5" name="Rectangle 4"/>
          <p:cNvSpPr/>
          <p:nvPr/>
        </p:nvSpPr>
        <p:spPr>
          <a:xfrm>
            <a:off x="4642338" y="1910862"/>
            <a:ext cx="445477" cy="23446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935414" y="2321168"/>
            <a:ext cx="445477" cy="23446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489941" y="3774821"/>
            <a:ext cx="890950" cy="23446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989387" y="4161682"/>
            <a:ext cx="2391503" cy="23446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templates as a channel</a:t>
            </a:r>
            <a:endParaRPr lang="en-US" dirty="0"/>
          </a:p>
        </p:txBody>
      </p:sp>
      <p:pic>
        <p:nvPicPr>
          <p:cNvPr id="4098" name="Picture 2"/>
          <p:cNvPicPr>
            <a:picLocks noGrp="1" noChangeAspect="1" noChangeArrowheads="1"/>
          </p:cNvPicPr>
          <p:nvPr>
            <p:ph idx="1"/>
          </p:nvPr>
        </p:nvPicPr>
        <p:blipFill>
          <a:blip r:embed="rId2"/>
          <a:srcRect l="32304" r="44227" b="53001"/>
          <a:stretch>
            <a:fillRect/>
          </a:stretch>
        </p:blipFill>
        <p:spPr bwMode="auto">
          <a:xfrm>
            <a:off x="1871132" y="912866"/>
            <a:ext cx="5367867" cy="3628114"/>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no templates, make parameters more stringent</a:t>
            </a:r>
            <a:endParaRPr lang="en-US" dirty="0"/>
          </a:p>
        </p:txBody>
      </p:sp>
      <p:sp>
        <p:nvSpPr>
          <p:cNvPr id="4" name="TextBox 3"/>
          <p:cNvSpPr txBox="1"/>
          <p:nvPr/>
        </p:nvSpPr>
        <p:spPr>
          <a:xfrm>
            <a:off x="251740" y="1040517"/>
            <a:ext cx="1615440" cy="707886"/>
          </a:xfrm>
          <a:prstGeom prst="rect">
            <a:avLst/>
          </a:prstGeom>
          <a:noFill/>
        </p:spPr>
        <p:txBody>
          <a:bodyPr wrap="square" rtlCol="0">
            <a:spAutoFit/>
          </a:bodyPr>
          <a:lstStyle/>
          <a:p>
            <a:r>
              <a:rPr lang="en-US" sz="1000" dirty="0" smtClean="0"/>
              <a:t>If no spikes, either supervised template forming or change Number of similar spikes from 8 to 4</a:t>
            </a:r>
          </a:p>
        </p:txBody>
      </p:sp>
      <p:pic>
        <p:nvPicPr>
          <p:cNvPr id="1026" name="Picture 2"/>
          <p:cNvPicPr>
            <a:picLocks noChangeAspect="1" noChangeArrowheads="1"/>
          </p:cNvPicPr>
          <p:nvPr/>
        </p:nvPicPr>
        <p:blipFill>
          <a:blip r:embed="rId2"/>
          <a:srcRect r="50456" b="6615"/>
          <a:stretch>
            <a:fillRect/>
          </a:stretch>
        </p:blipFill>
        <p:spPr bwMode="auto">
          <a:xfrm>
            <a:off x="2071460" y="708455"/>
            <a:ext cx="6819620" cy="4016956"/>
          </a:xfrm>
          <a:prstGeom prst="rect">
            <a:avLst/>
          </a:prstGeom>
          <a:noFill/>
          <a:ln w="9525">
            <a:noFill/>
            <a:miter lim="800000"/>
            <a:headEnd/>
            <a:tailEnd/>
          </a:ln>
          <a:effectLst/>
        </p:spPr>
      </p:pic>
    </p:spTree>
    <p:extLst>
      <p:ext uri="{BB962C8B-B14F-4D97-AF65-F5344CB8AC3E}">
        <p14:creationId xmlns:p14="http://schemas.microsoft.com/office/powerpoint/2010/main" val="42923621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r>
              <a:rPr lang="en-US" sz="6000" dirty="0" smtClean="0"/>
              <a:t>Definition of a spike</a:t>
            </a:r>
          </a:p>
          <a:p>
            <a:r>
              <a:rPr lang="en-US" dirty="0" smtClean="0"/>
              <a:t>Cross channel (&gt;2)</a:t>
            </a:r>
          </a:p>
          <a:p>
            <a:pPr lvl="1"/>
            <a:r>
              <a:rPr lang="en-US" dirty="0" smtClean="0"/>
              <a:t>Waveform shape</a:t>
            </a:r>
          </a:p>
          <a:p>
            <a:pPr lvl="2"/>
            <a:r>
              <a:rPr lang="en-US" dirty="0" smtClean="0"/>
              <a:t>Simple (single positive to negative deflection within 200 ms window)</a:t>
            </a:r>
          </a:p>
          <a:p>
            <a:pPr lvl="2"/>
            <a:r>
              <a:rPr lang="en-US" dirty="0" smtClean="0"/>
              <a:t>Complex (multiple positive to negative deflections, within 200 ms window)</a:t>
            </a:r>
          </a:p>
          <a:p>
            <a:r>
              <a:rPr lang="en-US" dirty="0" smtClean="0"/>
              <a:t>Single (generally HC only)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 Templates</a:t>
            </a:r>
            <a:endParaRPr lang="en-US" dirty="0"/>
          </a:p>
        </p:txBody>
      </p:sp>
      <p:pic>
        <p:nvPicPr>
          <p:cNvPr id="1026" name="Picture 2"/>
          <p:cNvPicPr>
            <a:picLocks noChangeAspect="1" noChangeArrowheads="1"/>
          </p:cNvPicPr>
          <p:nvPr/>
        </p:nvPicPr>
        <p:blipFill>
          <a:blip r:embed="rId3"/>
          <a:srcRect r="50051" b="4343"/>
          <a:stretch>
            <a:fillRect/>
          </a:stretch>
        </p:blipFill>
        <p:spPr bwMode="auto">
          <a:xfrm>
            <a:off x="1475873" y="1437679"/>
            <a:ext cx="6192253" cy="3705821"/>
          </a:xfrm>
          <a:prstGeom prst="rect">
            <a:avLst/>
          </a:prstGeom>
          <a:noFill/>
          <a:ln w="9525">
            <a:noFill/>
            <a:miter lim="800000"/>
            <a:headEnd/>
            <a:tailEnd/>
          </a:ln>
          <a:effectLst/>
        </p:spPr>
      </p:pic>
      <p:sp>
        <p:nvSpPr>
          <p:cNvPr id="3" name="TextBox 2"/>
          <p:cNvSpPr txBox="1"/>
          <p:nvPr/>
        </p:nvSpPr>
        <p:spPr>
          <a:xfrm>
            <a:off x="457200" y="856343"/>
            <a:ext cx="8229600" cy="646331"/>
          </a:xfrm>
          <a:prstGeom prst="rect">
            <a:avLst/>
          </a:prstGeom>
          <a:noFill/>
        </p:spPr>
        <p:txBody>
          <a:bodyPr wrap="square" rtlCol="0">
            <a:spAutoFit/>
          </a:bodyPr>
          <a:lstStyle/>
          <a:p>
            <a:r>
              <a:rPr lang="en-US" b="1" dirty="0" smtClean="0">
                <a:solidFill>
                  <a:srgbClr val="FF0000"/>
                </a:solidFill>
              </a:rPr>
              <a:t>Run for 1-4 </a:t>
            </a:r>
            <a:r>
              <a:rPr lang="en-US" b="1" dirty="0" err="1" smtClean="0">
                <a:solidFill>
                  <a:srgbClr val="FF0000"/>
                </a:solidFill>
              </a:rPr>
              <a:t>hrs</a:t>
            </a:r>
            <a:r>
              <a:rPr lang="en-US" b="1" dirty="0" smtClean="0">
                <a:solidFill>
                  <a:srgbClr val="FF0000"/>
                </a:solidFill>
              </a:rPr>
              <a:t> to allow event templates to be made for rare spike waveforms</a:t>
            </a:r>
            <a:endParaRPr lang="en-US" b="1" dirty="0">
              <a:solidFill>
                <a:srgbClr val="FF0000"/>
              </a:solidFill>
            </a:endParaRPr>
          </a:p>
        </p:txBody>
      </p:sp>
    </p:spTree>
    <p:extLst>
      <p:ext uri="{BB962C8B-B14F-4D97-AF65-F5344CB8AC3E}">
        <p14:creationId xmlns:p14="http://schemas.microsoft.com/office/powerpoint/2010/main" val="38182220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templates</a:t>
            </a:r>
            <a:endParaRPr lang="en-US" dirty="0"/>
          </a:p>
        </p:txBody>
      </p:sp>
      <p:pic>
        <p:nvPicPr>
          <p:cNvPr id="1026" name="Picture 2"/>
          <p:cNvPicPr>
            <a:picLocks noGrp="1" noChangeAspect="1" noChangeArrowheads="1"/>
          </p:cNvPicPr>
          <p:nvPr>
            <p:ph idx="1"/>
          </p:nvPr>
        </p:nvPicPr>
        <p:blipFill>
          <a:blip r:embed="rId2"/>
          <a:srcRect t="5772" r="51389" b="5340"/>
          <a:stretch>
            <a:fillRect/>
          </a:stretch>
        </p:blipFill>
        <p:spPr bwMode="auto">
          <a:xfrm>
            <a:off x="457200" y="891539"/>
            <a:ext cx="7239000" cy="41365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templates</a:t>
            </a:r>
            <a:endParaRPr lang="en-US" dirty="0"/>
          </a:p>
        </p:txBody>
      </p:sp>
      <p:pic>
        <p:nvPicPr>
          <p:cNvPr id="1026" name="Picture 2"/>
          <p:cNvPicPr>
            <a:picLocks noChangeAspect="1" noChangeArrowheads="1"/>
          </p:cNvPicPr>
          <p:nvPr/>
        </p:nvPicPr>
        <p:blipFill>
          <a:blip r:embed="rId3"/>
          <a:srcRect l="50125"/>
          <a:stretch>
            <a:fillRect/>
          </a:stretch>
        </p:blipFill>
        <p:spPr bwMode="auto">
          <a:xfrm>
            <a:off x="1034715" y="786063"/>
            <a:ext cx="3192379" cy="20002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l="50159"/>
          <a:stretch>
            <a:fillRect/>
          </a:stretch>
        </p:blipFill>
        <p:spPr bwMode="auto">
          <a:xfrm>
            <a:off x="1036883" y="3018032"/>
            <a:ext cx="3190211" cy="2000250"/>
          </a:xfrm>
          <a:prstGeom prst="rect">
            <a:avLst/>
          </a:prstGeom>
          <a:noFill/>
          <a:ln w="9525">
            <a:noFill/>
            <a:miter lim="800000"/>
            <a:headEnd/>
            <a:tailEnd/>
          </a:ln>
          <a:effectLst/>
        </p:spPr>
      </p:pic>
      <p:pic>
        <p:nvPicPr>
          <p:cNvPr id="3" name="Picture 2"/>
          <p:cNvPicPr>
            <a:picLocks noChangeAspect="1" noChangeArrowheads="1"/>
          </p:cNvPicPr>
          <p:nvPr/>
        </p:nvPicPr>
        <p:blipFill>
          <a:blip r:embed="rId5"/>
          <a:srcRect l="50000"/>
          <a:stretch>
            <a:fillRect/>
          </a:stretch>
        </p:blipFill>
        <p:spPr bwMode="auto">
          <a:xfrm>
            <a:off x="4706830" y="786063"/>
            <a:ext cx="3200400" cy="2000250"/>
          </a:xfrm>
          <a:prstGeom prst="rect">
            <a:avLst/>
          </a:prstGeom>
          <a:noFill/>
          <a:ln w="9525">
            <a:noFill/>
            <a:miter lim="800000"/>
            <a:headEnd/>
            <a:tailEnd/>
          </a:ln>
          <a:effectLst/>
        </p:spPr>
      </p:pic>
      <p:pic>
        <p:nvPicPr>
          <p:cNvPr id="8" name="Picture 2"/>
          <p:cNvPicPr>
            <a:picLocks noChangeAspect="1" noChangeArrowheads="1"/>
          </p:cNvPicPr>
          <p:nvPr/>
        </p:nvPicPr>
        <p:blipFill>
          <a:blip r:embed="rId6"/>
          <a:srcRect t="6618" r="50893" b="5445"/>
          <a:stretch>
            <a:fillRect/>
          </a:stretch>
        </p:blipFill>
        <p:spPr bwMode="auto">
          <a:xfrm>
            <a:off x="4706830" y="3018032"/>
            <a:ext cx="3200400" cy="17909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PCA </a:t>
            </a:r>
            <a:endParaRPr lang="en-US" dirty="0"/>
          </a:p>
        </p:txBody>
      </p:sp>
      <p:pic>
        <p:nvPicPr>
          <p:cNvPr id="5122" name="Picture 2"/>
          <p:cNvPicPr>
            <a:picLocks noGrp="1" noChangeAspect="1" noChangeArrowheads="1"/>
          </p:cNvPicPr>
          <p:nvPr>
            <p:ph idx="1"/>
          </p:nvPr>
        </p:nvPicPr>
        <p:blipFill>
          <a:blip r:embed="rId2"/>
          <a:srcRect r="69136" b="16116"/>
          <a:stretch>
            <a:fillRect/>
          </a:stretch>
        </p:blipFill>
        <p:spPr bwMode="auto">
          <a:xfrm>
            <a:off x="1896534" y="708985"/>
            <a:ext cx="4834466" cy="443451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events to principal components</a:t>
            </a:r>
            <a:endParaRPr lang="en-US" dirty="0"/>
          </a:p>
        </p:txBody>
      </p:sp>
      <p:pic>
        <p:nvPicPr>
          <p:cNvPr id="4" name="Picture 2"/>
          <p:cNvPicPr>
            <a:picLocks noGrp="1" noChangeAspect="1" noChangeArrowheads="1"/>
          </p:cNvPicPr>
          <p:nvPr>
            <p:ph idx="1"/>
          </p:nvPr>
        </p:nvPicPr>
        <p:blipFill>
          <a:blip r:embed="rId2"/>
          <a:srcRect l="3025" t="27825" r="63452" b="10346"/>
          <a:stretch>
            <a:fillRect/>
          </a:stretch>
        </p:blipFill>
        <p:spPr bwMode="auto">
          <a:xfrm>
            <a:off x="1284720" y="804863"/>
            <a:ext cx="6574560" cy="3789362"/>
          </a:xfrm>
          <a:prstGeom prst="rect">
            <a:avLst/>
          </a:prstGeom>
          <a:noFill/>
          <a:ln w="9525">
            <a:noFill/>
            <a:miter lim="800000"/>
            <a:headEnd/>
            <a:tailEnd/>
          </a:ln>
          <a:effectLst/>
        </p:spPr>
      </p:pic>
    </p:spTree>
    <p:extLst>
      <p:ext uri="{BB962C8B-B14F-4D97-AF65-F5344CB8AC3E}">
        <p14:creationId xmlns:p14="http://schemas.microsoft.com/office/powerpoint/2010/main" val="23473405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clusters</a:t>
            </a:r>
            <a:endParaRPr lang="en-US" dirty="0"/>
          </a:p>
        </p:txBody>
      </p:sp>
      <p:pic>
        <p:nvPicPr>
          <p:cNvPr id="6" name="Content Placeholder 5"/>
          <p:cNvPicPr>
            <a:picLocks noGrp="1" noChangeAspect="1" noChangeArrowheads="1"/>
          </p:cNvPicPr>
          <p:nvPr>
            <p:ph idx="1"/>
          </p:nvPr>
        </p:nvPicPr>
        <p:blipFill>
          <a:blip r:embed="rId2"/>
          <a:srcRect r="67460" b="22711"/>
          <a:stretch>
            <a:fillRect/>
          </a:stretch>
        </p:blipFill>
        <p:spPr bwMode="auto">
          <a:xfrm>
            <a:off x="2019381" y="804863"/>
            <a:ext cx="5105237" cy="3789362"/>
          </a:xfrm>
          <a:prstGeom prst="rect">
            <a:avLst/>
          </a:prstGeom>
          <a:noFill/>
          <a:ln w="9525">
            <a:noFill/>
            <a:miter lim="800000"/>
            <a:headEnd/>
            <a:tailEnd/>
          </a:ln>
          <a:effectLst/>
        </p:spPr>
      </p:pic>
    </p:spTree>
    <p:extLst>
      <p:ext uri="{BB962C8B-B14F-4D97-AF65-F5344CB8AC3E}">
        <p14:creationId xmlns:p14="http://schemas.microsoft.com/office/powerpoint/2010/main" val="3581182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a:t>
            </a:r>
            <a:r>
              <a:rPr lang="en-US" dirty="0" err="1" smtClean="0"/>
              <a:t>Kmeans</a:t>
            </a:r>
            <a:r>
              <a:rPr lang="en-US" dirty="0" smtClean="0"/>
              <a:t> clustering</a:t>
            </a:r>
            <a:endParaRPr lang="en-US" dirty="0"/>
          </a:p>
        </p:txBody>
      </p:sp>
      <p:pic>
        <p:nvPicPr>
          <p:cNvPr id="6146" name="Picture 2"/>
          <p:cNvPicPr>
            <a:picLocks noGrp="1" noChangeAspect="1" noChangeArrowheads="1"/>
          </p:cNvPicPr>
          <p:nvPr>
            <p:ph idx="1"/>
          </p:nvPr>
        </p:nvPicPr>
        <p:blipFill>
          <a:blip r:embed="rId2"/>
          <a:srcRect r="43210" b="21298"/>
          <a:stretch>
            <a:fillRect/>
          </a:stretch>
        </p:blipFill>
        <p:spPr bwMode="auto">
          <a:xfrm>
            <a:off x="567267" y="895931"/>
            <a:ext cx="7653866" cy="3579863"/>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PCA with </a:t>
            </a:r>
            <a:r>
              <a:rPr lang="en-US" dirty="0" err="1" smtClean="0"/>
              <a:t>Kmeans</a:t>
            </a:r>
            <a:endParaRPr lang="en-US" dirty="0"/>
          </a:p>
        </p:txBody>
      </p:sp>
      <p:pic>
        <p:nvPicPr>
          <p:cNvPr id="4" name="Picture 4"/>
          <p:cNvPicPr>
            <a:picLocks noGrp="1" noChangeAspect="1" noChangeArrowheads="1"/>
          </p:cNvPicPr>
          <p:nvPr>
            <p:ph idx="1"/>
          </p:nvPr>
        </p:nvPicPr>
        <p:blipFill>
          <a:blip r:embed="rId2"/>
          <a:srcRect l="17329" t="13937" r="62909" b="17111"/>
          <a:stretch>
            <a:fillRect/>
          </a:stretch>
        </p:blipFill>
        <p:spPr bwMode="auto">
          <a:xfrm>
            <a:off x="2834319" y="804863"/>
            <a:ext cx="3475362" cy="3789362"/>
          </a:xfrm>
          <a:prstGeom prst="rect">
            <a:avLst/>
          </a:prstGeom>
          <a:noFill/>
          <a:ln w="9525">
            <a:noFill/>
            <a:miter lim="800000"/>
            <a:headEnd/>
            <a:tailEnd/>
          </a:ln>
          <a:effectLst/>
        </p:spPr>
      </p:pic>
    </p:spTree>
    <p:extLst>
      <p:ext uri="{BB962C8B-B14F-4D97-AF65-F5344CB8AC3E}">
        <p14:creationId xmlns:p14="http://schemas.microsoft.com/office/powerpoint/2010/main" val="28579277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PCA to </a:t>
            </a:r>
            <a:r>
              <a:rPr lang="en-US" dirty="0" err="1" smtClean="0"/>
              <a:t>wavemark</a:t>
            </a:r>
            <a:r>
              <a:rPr lang="en-US" dirty="0" smtClean="0"/>
              <a:t> channel</a:t>
            </a:r>
            <a:endParaRPr lang="en-US" dirty="0"/>
          </a:p>
        </p:txBody>
      </p:sp>
      <p:pic>
        <p:nvPicPr>
          <p:cNvPr id="7170" name="Picture 2"/>
          <p:cNvPicPr>
            <a:picLocks noGrp="1" noChangeAspect="1" noChangeArrowheads="1"/>
          </p:cNvPicPr>
          <p:nvPr>
            <p:ph idx="1"/>
          </p:nvPr>
        </p:nvPicPr>
        <p:blipFill>
          <a:blip r:embed="rId2"/>
          <a:srcRect l="32716" r="44033" b="24347"/>
          <a:stretch>
            <a:fillRect/>
          </a:stretch>
        </p:blipFill>
        <p:spPr bwMode="auto">
          <a:xfrm>
            <a:off x="1659468" y="762238"/>
            <a:ext cx="3903132" cy="4286213"/>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artifacts via PCA &amp; </a:t>
            </a:r>
            <a:r>
              <a:rPr lang="en-US" dirty="0" err="1" smtClean="0"/>
              <a:t>Kmeans</a:t>
            </a:r>
            <a:endParaRPr lang="en-US" dirty="0"/>
          </a:p>
        </p:txBody>
      </p:sp>
      <p:sp>
        <p:nvSpPr>
          <p:cNvPr id="6" name="TextBox 5"/>
          <p:cNvSpPr txBox="1"/>
          <p:nvPr/>
        </p:nvSpPr>
        <p:spPr>
          <a:xfrm>
            <a:off x="174396" y="883572"/>
            <a:ext cx="2469744" cy="2246769"/>
          </a:xfrm>
          <a:prstGeom prst="rect">
            <a:avLst/>
          </a:prstGeom>
          <a:noFill/>
        </p:spPr>
        <p:txBody>
          <a:bodyPr wrap="square" rtlCol="0">
            <a:spAutoFit/>
          </a:bodyPr>
          <a:lstStyle/>
          <a:p>
            <a:pPr marL="228600" indent="-228600">
              <a:buFont typeface="+mj-lt"/>
              <a:buAutoNum type="arabicPeriod"/>
            </a:pPr>
            <a:r>
              <a:rPr lang="en-US" sz="1000" dirty="0" smtClean="0"/>
              <a:t>Change marker filter to all codes.</a:t>
            </a:r>
          </a:p>
          <a:p>
            <a:pPr marL="228600" indent="-228600">
              <a:buFont typeface="+mj-lt"/>
              <a:buAutoNum type="arabicPeriod"/>
            </a:pPr>
            <a:r>
              <a:rPr lang="en-US" sz="1000" dirty="0" err="1" smtClean="0"/>
              <a:t>Analyze</a:t>
            </a:r>
            <a:r>
              <a:rPr lang="en-US" sz="1000" dirty="0" err="1" smtClean="0">
                <a:sym typeface="Wingdings" pitchFamily="2" charset="2"/>
              </a:rPr>
              <a:t>PCA</a:t>
            </a:r>
            <a:endParaRPr lang="en-US" sz="1000" dirty="0" smtClean="0">
              <a:sym typeface="Wingdings" pitchFamily="2" charset="2"/>
            </a:endParaRPr>
          </a:p>
          <a:p>
            <a:pPr marL="228600" indent="-228600">
              <a:buFont typeface="+mj-lt"/>
              <a:buAutoNum type="arabicPeriod"/>
            </a:pPr>
            <a:r>
              <a:rPr lang="en-US" sz="1000" dirty="0" smtClean="0">
                <a:sym typeface="Wingdings" pitchFamily="2" charset="2"/>
              </a:rPr>
              <a:t>All </a:t>
            </a:r>
            <a:r>
              <a:rPr lang="en-US" sz="1000" dirty="0" err="1" smtClean="0">
                <a:sym typeface="Wingdings" pitchFamily="2" charset="2"/>
              </a:rPr>
              <a:t>traceswaveformsOK</a:t>
            </a:r>
            <a:endParaRPr lang="en-US" sz="1000" dirty="0" smtClean="0">
              <a:sym typeface="Wingdings" pitchFamily="2" charset="2"/>
            </a:endParaRPr>
          </a:p>
          <a:p>
            <a:pPr marL="228600" indent="-228600">
              <a:buFont typeface="+mj-lt"/>
              <a:buAutoNum type="arabicPeriod"/>
            </a:pPr>
            <a:r>
              <a:rPr lang="en-US" sz="1000" dirty="0" smtClean="0">
                <a:sym typeface="Wingdings" pitchFamily="2" charset="2"/>
              </a:rPr>
              <a:t>Form cluster centers</a:t>
            </a:r>
          </a:p>
          <a:p>
            <a:pPr marL="685800" lvl="1" indent="-228600">
              <a:buFont typeface="+mj-lt"/>
              <a:buAutoNum type="arabicPeriod"/>
            </a:pPr>
            <a:r>
              <a:rPr lang="en-US" sz="1000" dirty="0" smtClean="0">
                <a:sym typeface="Wingdings" pitchFamily="2" charset="2"/>
              </a:rPr>
              <a:t>Clear all codes</a:t>
            </a:r>
          </a:p>
          <a:p>
            <a:pPr marL="685800" lvl="1" indent="-228600">
              <a:buFont typeface="+mj-lt"/>
              <a:buAutoNum type="arabicPeriod"/>
            </a:pPr>
            <a:r>
              <a:rPr lang="en-US" sz="1000" dirty="0" smtClean="0">
                <a:sym typeface="Wingdings" pitchFamily="2" charset="2"/>
              </a:rPr>
              <a:t>Switch to density</a:t>
            </a:r>
          </a:p>
          <a:p>
            <a:pPr marL="685800" lvl="1" indent="-228600">
              <a:buFont typeface="+mj-lt"/>
              <a:buAutoNum type="arabicPeriod"/>
            </a:pPr>
            <a:r>
              <a:rPr lang="en-US" sz="1000" dirty="0" smtClean="0">
                <a:sym typeface="Wingdings" pitchFamily="2" charset="2"/>
              </a:rPr>
              <a:t>L-click, place user ellipse, Small ellipse</a:t>
            </a:r>
          </a:p>
          <a:p>
            <a:pPr marL="228600" indent="-228600">
              <a:buFont typeface="+mj-lt"/>
              <a:buAutoNum type="arabicPeriod"/>
            </a:pPr>
            <a:r>
              <a:rPr lang="en-US" sz="1000" dirty="0" err="1" smtClean="0">
                <a:sym typeface="Wingdings" pitchFamily="2" charset="2"/>
              </a:rPr>
              <a:t>Kmeans</a:t>
            </a:r>
            <a:r>
              <a:rPr lang="en-US" sz="1000" dirty="0" smtClean="0">
                <a:sym typeface="Wingdings" pitchFamily="2" charset="2"/>
              </a:rPr>
              <a:t> from existing, use existing clusters</a:t>
            </a:r>
          </a:p>
          <a:p>
            <a:pPr marL="228600" indent="-228600">
              <a:buFont typeface="+mj-lt"/>
              <a:buAutoNum type="arabicPeriod"/>
            </a:pPr>
            <a:r>
              <a:rPr lang="en-US" sz="1000" dirty="0" smtClean="0">
                <a:sym typeface="Wingdings" pitchFamily="2" charset="2"/>
              </a:rPr>
              <a:t>Apply changes</a:t>
            </a:r>
          </a:p>
          <a:p>
            <a:pPr marL="228600" indent="-228600">
              <a:buFont typeface="+mj-lt"/>
              <a:buAutoNum type="arabicPeriod"/>
            </a:pPr>
            <a:r>
              <a:rPr lang="en-US" sz="1000" dirty="0" smtClean="0">
                <a:sym typeface="Wingdings" pitchFamily="2" charset="2"/>
              </a:rPr>
              <a:t>If satisfied, copy cluster values</a:t>
            </a:r>
          </a:p>
          <a:p>
            <a:pPr marL="228600" indent="-228600">
              <a:buFont typeface="+mj-lt"/>
              <a:buAutoNum type="arabicPeriod"/>
            </a:pPr>
            <a:endParaRPr lang="en-US" sz="1000" dirty="0" smtClean="0"/>
          </a:p>
          <a:p>
            <a:endParaRPr lang="en-US" sz="1000" dirty="0"/>
          </a:p>
        </p:txBody>
      </p:sp>
      <p:pic>
        <p:nvPicPr>
          <p:cNvPr id="1029" name="Picture 5"/>
          <p:cNvPicPr>
            <a:picLocks noChangeAspect="1" noChangeArrowheads="1"/>
          </p:cNvPicPr>
          <p:nvPr/>
        </p:nvPicPr>
        <p:blipFill>
          <a:blip r:embed="rId3"/>
          <a:srcRect r="49915" b="4829"/>
          <a:stretch>
            <a:fillRect/>
          </a:stretch>
        </p:blipFill>
        <p:spPr bwMode="auto">
          <a:xfrm>
            <a:off x="2525342" y="883572"/>
            <a:ext cx="6584280" cy="3909786"/>
          </a:xfrm>
          <a:prstGeom prst="rect">
            <a:avLst/>
          </a:prstGeom>
          <a:noFill/>
          <a:ln w="9525">
            <a:noFill/>
            <a:miter lim="800000"/>
            <a:headEnd/>
            <a:tailEnd/>
          </a:ln>
          <a:effectLst/>
        </p:spPr>
      </p:pic>
    </p:spTree>
    <p:extLst>
      <p:ext uri="{BB962C8B-B14F-4D97-AF65-F5344CB8AC3E}">
        <p14:creationId xmlns:p14="http://schemas.microsoft.com/office/powerpoint/2010/main" val="2637274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r="12098" b="7098"/>
          <a:stretch>
            <a:fillRect/>
          </a:stretch>
        </p:blipFill>
        <p:spPr bwMode="auto">
          <a:xfrm>
            <a:off x="0" y="1558947"/>
            <a:ext cx="9019376" cy="29788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IIS (cross channel, simple)</a:t>
            </a:r>
            <a:endParaRPr lang="en-US" dirty="0"/>
          </a:p>
        </p:txBody>
      </p:sp>
      <p:sp>
        <p:nvSpPr>
          <p:cNvPr id="5" name="Down Arrow 4"/>
          <p:cNvSpPr/>
          <p:nvPr/>
        </p:nvSpPr>
        <p:spPr>
          <a:xfrm>
            <a:off x="3230314" y="1649348"/>
            <a:ext cx="188008" cy="341832"/>
          </a:xfrm>
          <a:prstGeom prst="down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PCA templates (spikes and artifacts)</a:t>
            </a:r>
            <a:endParaRPr lang="en-US" dirty="0"/>
          </a:p>
        </p:txBody>
      </p:sp>
      <p:pic>
        <p:nvPicPr>
          <p:cNvPr id="1026" name="Picture 2"/>
          <p:cNvPicPr>
            <a:picLocks noGrp="1" noChangeAspect="1" noChangeArrowheads="1"/>
          </p:cNvPicPr>
          <p:nvPr>
            <p:ph idx="1"/>
          </p:nvPr>
        </p:nvPicPr>
        <p:blipFill>
          <a:blip r:embed="rId2"/>
          <a:srcRect t="3698" r="49815" b="4747"/>
          <a:stretch>
            <a:fillRect/>
          </a:stretch>
        </p:blipFill>
        <p:spPr bwMode="auto">
          <a:xfrm>
            <a:off x="457200" y="731520"/>
            <a:ext cx="7635240" cy="43529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Spike sorting (PCA)</a:t>
            </a:r>
            <a:endParaRPr lang="en-US" dirty="0"/>
          </a:p>
        </p:txBody>
      </p:sp>
      <p:pic>
        <p:nvPicPr>
          <p:cNvPr id="2050" name="Picture 2"/>
          <p:cNvPicPr>
            <a:picLocks noGrp="1" noChangeAspect="1" noChangeArrowheads="1"/>
          </p:cNvPicPr>
          <p:nvPr>
            <p:ph idx="1"/>
          </p:nvPr>
        </p:nvPicPr>
        <p:blipFill>
          <a:blip r:embed="rId2"/>
          <a:srcRect l="50000"/>
          <a:stretch>
            <a:fillRect/>
          </a:stretch>
        </p:blipFill>
        <p:spPr bwMode="auto">
          <a:xfrm>
            <a:off x="882316" y="771985"/>
            <a:ext cx="6954252" cy="4346408"/>
          </a:xfrm>
          <a:prstGeom prst="rect">
            <a:avLst/>
          </a:prstGeom>
          <a:noFill/>
          <a:ln w="9525">
            <a:noFill/>
            <a:miter lim="800000"/>
            <a:headEnd/>
            <a:tailEnd/>
          </a:ln>
          <a:effectLst/>
        </p:spPr>
      </p:pic>
    </p:spTree>
    <p:extLst>
      <p:ext uri="{BB962C8B-B14F-4D97-AF65-F5344CB8AC3E}">
        <p14:creationId xmlns:p14="http://schemas.microsoft.com/office/powerpoint/2010/main" val="39280785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Refinement with PCA</a:t>
            </a:r>
            <a:endParaRPr lang="en-US" dirty="0"/>
          </a:p>
        </p:txBody>
      </p:sp>
      <p:pic>
        <p:nvPicPr>
          <p:cNvPr id="1026" name="Picture 2"/>
          <p:cNvPicPr>
            <a:picLocks noGrp="1" noChangeAspect="1" noChangeArrowheads="1"/>
          </p:cNvPicPr>
          <p:nvPr>
            <p:ph idx="1"/>
          </p:nvPr>
        </p:nvPicPr>
        <p:blipFill>
          <a:blip r:embed="rId2"/>
          <a:srcRect r="50101" b="5636"/>
          <a:stretch>
            <a:fillRect/>
          </a:stretch>
        </p:blipFill>
        <p:spPr bwMode="auto">
          <a:xfrm>
            <a:off x="4970208" y="2624029"/>
            <a:ext cx="4106487" cy="2426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r="49957" b="4416"/>
          <a:stretch>
            <a:fillRect/>
          </a:stretch>
        </p:blipFill>
        <p:spPr bwMode="auto">
          <a:xfrm>
            <a:off x="950290" y="742224"/>
            <a:ext cx="2837938" cy="16939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srcRect t="5772" r="51389" b="5340"/>
          <a:stretch>
            <a:fillRect/>
          </a:stretch>
        </p:blipFill>
        <p:spPr bwMode="auto">
          <a:xfrm>
            <a:off x="457200" y="2571750"/>
            <a:ext cx="4338441" cy="247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by code</a:t>
            </a:r>
            <a:endParaRPr lang="en-US" dirty="0"/>
          </a:p>
        </p:txBody>
      </p:sp>
      <p:pic>
        <p:nvPicPr>
          <p:cNvPr id="8194" name="Picture 2"/>
          <p:cNvPicPr>
            <a:picLocks noGrp="1" noChangeAspect="1" noChangeArrowheads="1"/>
          </p:cNvPicPr>
          <p:nvPr>
            <p:ph idx="1"/>
          </p:nvPr>
        </p:nvPicPr>
        <p:blipFill>
          <a:blip r:embed="rId2"/>
          <a:srcRect r="55453" b="6057"/>
          <a:stretch>
            <a:fillRect/>
          </a:stretch>
        </p:blipFill>
        <p:spPr bwMode="auto">
          <a:xfrm>
            <a:off x="1557866" y="701198"/>
            <a:ext cx="5596467" cy="3983201"/>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PCA: filter out artifacts by spike code</a:t>
            </a:r>
            <a:endParaRPr lang="en-US" dirty="0"/>
          </a:p>
        </p:txBody>
      </p:sp>
      <p:sp>
        <p:nvSpPr>
          <p:cNvPr id="6" name="TextBox 5"/>
          <p:cNvSpPr txBox="1"/>
          <p:nvPr/>
        </p:nvSpPr>
        <p:spPr>
          <a:xfrm>
            <a:off x="174396" y="883572"/>
            <a:ext cx="1663830" cy="1631216"/>
          </a:xfrm>
          <a:prstGeom prst="rect">
            <a:avLst/>
          </a:prstGeom>
          <a:noFill/>
        </p:spPr>
        <p:txBody>
          <a:bodyPr wrap="square" rtlCol="0">
            <a:spAutoFit/>
          </a:bodyPr>
          <a:lstStyle/>
          <a:p>
            <a:pPr marL="228600" indent="-228600">
              <a:buFont typeface="+mj-lt"/>
              <a:buAutoNum type="arabicPeriod"/>
            </a:pPr>
            <a:r>
              <a:rPr lang="en-US" sz="1000" dirty="0" smtClean="0"/>
              <a:t>Change marker filter to only spike codes.</a:t>
            </a:r>
          </a:p>
          <a:p>
            <a:pPr marL="228600" indent="-228600">
              <a:buFont typeface="+mj-lt"/>
              <a:buAutoNum type="arabicPeriod"/>
            </a:pPr>
            <a:r>
              <a:rPr lang="en-US" sz="1000" dirty="0" smtClean="0"/>
              <a:t>Reclassify events to spike code.</a:t>
            </a:r>
          </a:p>
          <a:p>
            <a:pPr marL="228600" indent="-228600">
              <a:buFont typeface="+mj-lt"/>
              <a:buAutoNum type="arabicPeriod"/>
            </a:pPr>
            <a:r>
              <a:rPr lang="en-US" sz="1000" dirty="0" smtClean="0"/>
              <a:t>Verify using Edit </a:t>
            </a:r>
            <a:r>
              <a:rPr lang="en-US" sz="1000" dirty="0" err="1" smtClean="0"/>
              <a:t>Wavemark</a:t>
            </a:r>
            <a:r>
              <a:rPr lang="en-US" sz="1000" dirty="0" smtClean="0"/>
              <a:t> dialog and Overlay.</a:t>
            </a:r>
          </a:p>
          <a:p>
            <a:pPr marL="228600" indent="-228600">
              <a:buFont typeface="+mj-lt"/>
              <a:buAutoNum type="arabicPeriod"/>
            </a:pPr>
            <a:r>
              <a:rPr lang="en-US" sz="1000" dirty="0" smtClean="0"/>
              <a:t>Verify using 0 cursor tracking.</a:t>
            </a:r>
          </a:p>
          <a:p>
            <a:endParaRPr lang="en-US" sz="1000" dirty="0"/>
          </a:p>
        </p:txBody>
      </p:sp>
      <p:pic>
        <p:nvPicPr>
          <p:cNvPr id="2050" name="Picture 2"/>
          <p:cNvPicPr>
            <a:picLocks noChangeAspect="1" noChangeArrowheads="1"/>
          </p:cNvPicPr>
          <p:nvPr/>
        </p:nvPicPr>
        <p:blipFill>
          <a:blip r:embed="rId3"/>
          <a:srcRect r="50183" b="5446"/>
          <a:stretch>
            <a:fillRect/>
          </a:stretch>
        </p:blipFill>
        <p:spPr bwMode="auto">
          <a:xfrm>
            <a:off x="1838226" y="634630"/>
            <a:ext cx="7172912" cy="4254521"/>
          </a:xfrm>
          <a:prstGeom prst="rect">
            <a:avLst/>
          </a:prstGeom>
          <a:noFill/>
          <a:ln w="9525">
            <a:noFill/>
            <a:miter lim="800000"/>
            <a:headEnd/>
            <a:tailEnd/>
          </a:ln>
          <a:effectLst/>
        </p:spPr>
      </p:pic>
    </p:spTree>
    <p:extLst>
      <p:ext uri="{BB962C8B-B14F-4D97-AF65-F5344CB8AC3E}">
        <p14:creationId xmlns:p14="http://schemas.microsoft.com/office/powerpoint/2010/main" val="34066129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 refinement: Results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940105" y="1722680"/>
            <a:ext cx="3192780" cy="1748790"/>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457200" y="1591408"/>
            <a:ext cx="3192780" cy="17487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2</a:t>
            </a:r>
            <a:r>
              <a:rPr lang="en-US" baseline="30000" dirty="0" smtClean="0"/>
              <a:t>nd</a:t>
            </a:r>
            <a:r>
              <a:rPr lang="en-US" dirty="0" smtClean="0"/>
              <a:t> PCA sort</a:t>
            </a:r>
            <a:endParaRPr lang="en-US" dirty="0"/>
          </a:p>
        </p:txBody>
      </p:sp>
      <p:pic>
        <p:nvPicPr>
          <p:cNvPr id="9218" name="Picture 2"/>
          <p:cNvPicPr>
            <a:picLocks noGrp="1" noChangeAspect="1" noChangeArrowheads="1"/>
          </p:cNvPicPr>
          <p:nvPr>
            <p:ph idx="1"/>
          </p:nvPr>
        </p:nvPicPr>
        <p:blipFill>
          <a:blip r:embed="rId2"/>
          <a:srcRect r="78704" b="44770"/>
          <a:stretch>
            <a:fillRect/>
          </a:stretch>
        </p:blipFill>
        <p:spPr bwMode="auto">
          <a:xfrm>
            <a:off x="457199" y="828199"/>
            <a:ext cx="3970867" cy="3475587"/>
          </a:xfrm>
          <a:prstGeom prst="rect">
            <a:avLst/>
          </a:prstGeom>
          <a:noFill/>
          <a:ln w="9525">
            <a:noFill/>
            <a:miter lim="800000"/>
            <a:headEnd/>
            <a:tailEnd/>
          </a:ln>
        </p:spPr>
      </p:pic>
      <p:pic>
        <p:nvPicPr>
          <p:cNvPr id="9219" name="Picture 3"/>
          <p:cNvPicPr>
            <a:picLocks noChangeAspect="1" noChangeArrowheads="1"/>
          </p:cNvPicPr>
          <p:nvPr/>
        </p:nvPicPr>
        <p:blipFill>
          <a:blip r:embed="rId3"/>
          <a:srcRect r="82014" b="31444"/>
          <a:stretch>
            <a:fillRect/>
          </a:stretch>
        </p:blipFill>
        <p:spPr bwMode="auto">
          <a:xfrm>
            <a:off x="4834467" y="554344"/>
            <a:ext cx="3242734" cy="4171497"/>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PCA 2x: refine by filtering spike codes</a:t>
            </a:r>
            <a:endParaRPr lang="en-US" dirty="0"/>
          </a:p>
        </p:txBody>
      </p:sp>
      <p:pic>
        <p:nvPicPr>
          <p:cNvPr id="1026" name="Picture 2"/>
          <p:cNvPicPr>
            <a:picLocks noChangeAspect="1" noChangeArrowheads="1"/>
          </p:cNvPicPr>
          <p:nvPr/>
        </p:nvPicPr>
        <p:blipFill>
          <a:blip r:embed="rId3"/>
          <a:srcRect r="49485" b="5744"/>
          <a:stretch>
            <a:fillRect/>
          </a:stretch>
        </p:blipFill>
        <p:spPr bwMode="auto">
          <a:xfrm>
            <a:off x="1838226" y="883572"/>
            <a:ext cx="7305773" cy="4259928"/>
          </a:xfrm>
          <a:prstGeom prst="rect">
            <a:avLst/>
          </a:prstGeom>
          <a:noFill/>
          <a:ln w="9525">
            <a:noFill/>
            <a:miter lim="800000"/>
            <a:headEnd/>
            <a:tailEnd/>
          </a:ln>
          <a:effectLst/>
        </p:spPr>
      </p:pic>
      <p:sp>
        <p:nvSpPr>
          <p:cNvPr id="6" name="TextBox 5"/>
          <p:cNvSpPr txBox="1"/>
          <p:nvPr/>
        </p:nvSpPr>
        <p:spPr>
          <a:xfrm>
            <a:off x="174396" y="883572"/>
            <a:ext cx="1663830" cy="1323439"/>
          </a:xfrm>
          <a:prstGeom prst="rect">
            <a:avLst/>
          </a:prstGeom>
          <a:noFill/>
        </p:spPr>
        <p:txBody>
          <a:bodyPr wrap="square" rtlCol="0">
            <a:spAutoFit/>
          </a:bodyPr>
          <a:lstStyle/>
          <a:p>
            <a:pPr marL="228600" indent="-228600">
              <a:buFont typeface="+mj-lt"/>
              <a:buAutoNum type="arabicPeriod"/>
            </a:pPr>
            <a:r>
              <a:rPr lang="en-US" sz="1000" dirty="0" smtClean="0"/>
              <a:t>Change marker filter to all but artifacts.</a:t>
            </a:r>
          </a:p>
          <a:p>
            <a:pPr marL="228600" indent="-228600">
              <a:buFont typeface="+mj-lt"/>
              <a:buAutoNum type="arabicPeriod"/>
            </a:pPr>
            <a:r>
              <a:rPr lang="en-US" sz="1000" dirty="0" smtClean="0"/>
              <a:t>Reclassify events to spike code.</a:t>
            </a:r>
          </a:p>
          <a:p>
            <a:pPr marL="228600" indent="-228600">
              <a:buFont typeface="+mj-lt"/>
              <a:buAutoNum type="arabicPeriod"/>
            </a:pPr>
            <a:r>
              <a:rPr lang="en-US" sz="1000" dirty="0" smtClean="0"/>
              <a:t>Any new events that are classified as artifacts can be removed.</a:t>
            </a:r>
          </a:p>
          <a:p>
            <a:endParaRPr lang="en-US" sz="1000" dirty="0"/>
          </a:p>
        </p:txBody>
      </p:sp>
    </p:spTree>
    <p:extLst>
      <p:ext uri="{BB962C8B-B14F-4D97-AF65-F5344CB8AC3E}">
        <p14:creationId xmlns:p14="http://schemas.microsoft.com/office/powerpoint/2010/main" val="30186478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Principal Components</a:t>
            </a:r>
            <a:endParaRPr lang="en-US" dirty="0"/>
          </a:p>
        </p:txBody>
      </p:sp>
      <p:pic>
        <p:nvPicPr>
          <p:cNvPr id="5" name="Picture 2"/>
          <p:cNvPicPr>
            <a:picLocks noGrp="1" noChangeAspect="1" noChangeArrowheads="1"/>
          </p:cNvPicPr>
          <p:nvPr>
            <p:ph idx="1"/>
          </p:nvPr>
        </p:nvPicPr>
        <p:blipFill>
          <a:blip r:embed="rId2"/>
          <a:srcRect/>
          <a:stretch>
            <a:fillRect/>
          </a:stretch>
        </p:blipFill>
        <p:spPr bwMode="auto">
          <a:xfrm>
            <a:off x="471759" y="804862"/>
            <a:ext cx="7559376" cy="41405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templates made: count true spikes</a:t>
            </a:r>
            <a:endParaRPr lang="en-US" dirty="0"/>
          </a:p>
        </p:txBody>
      </p:sp>
      <p:sp>
        <p:nvSpPr>
          <p:cNvPr id="6" name="TextBox 5"/>
          <p:cNvSpPr txBox="1"/>
          <p:nvPr/>
        </p:nvSpPr>
        <p:spPr>
          <a:xfrm>
            <a:off x="174396" y="883572"/>
            <a:ext cx="1663830" cy="1015663"/>
          </a:xfrm>
          <a:prstGeom prst="rect">
            <a:avLst/>
          </a:prstGeom>
          <a:noFill/>
        </p:spPr>
        <p:txBody>
          <a:bodyPr wrap="square" rtlCol="0">
            <a:spAutoFit/>
          </a:bodyPr>
          <a:lstStyle/>
          <a:p>
            <a:pPr marL="228600" indent="-228600">
              <a:buFont typeface="+mj-lt"/>
              <a:buAutoNum type="arabicPeriod"/>
            </a:pPr>
            <a:r>
              <a:rPr lang="en-US" sz="1000" dirty="0" smtClean="0"/>
              <a:t>Copy as memory channel.</a:t>
            </a:r>
          </a:p>
          <a:p>
            <a:pPr marL="228600" indent="-228600">
              <a:buFont typeface="+mj-lt"/>
              <a:buAutoNum type="arabicPeriod"/>
            </a:pPr>
            <a:r>
              <a:rPr lang="en-US" sz="1000" dirty="0" smtClean="0"/>
              <a:t>Change channel draw mode to lines.</a:t>
            </a:r>
          </a:p>
          <a:p>
            <a:pPr marL="228600" indent="-228600">
              <a:buFont typeface="+mj-lt"/>
              <a:buAutoNum type="arabicPeriod"/>
            </a:pPr>
            <a:r>
              <a:rPr lang="en-US" sz="1000" dirty="0" smtClean="0"/>
              <a:t>Count using X-Y method</a:t>
            </a:r>
          </a:p>
          <a:p>
            <a:endParaRPr lang="en-US" sz="1000" dirty="0"/>
          </a:p>
        </p:txBody>
      </p:sp>
      <p:pic>
        <p:nvPicPr>
          <p:cNvPr id="3074" name="Picture 2"/>
          <p:cNvPicPr>
            <a:picLocks noChangeAspect="1" noChangeArrowheads="1"/>
          </p:cNvPicPr>
          <p:nvPr/>
        </p:nvPicPr>
        <p:blipFill>
          <a:blip r:embed="rId3"/>
          <a:srcRect r="53968" b="5967"/>
          <a:stretch>
            <a:fillRect/>
          </a:stretch>
        </p:blipFill>
        <p:spPr bwMode="auto">
          <a:xfrm>
            <a:off x="2098430" y="696003"/>
            <a:ext cx="6966928" cy="4447497"/>
          </a:xfrm>
          <a:prstGeom prst="rect">
            <a:avLst/>
          </a:prstGeom>
          <a:noFill/>
          <a:ln w="9525">
            <a:noFill/>
            <a:miter lim="800000"/>
            <a:headEnd/>
            <a:tailEnd/>
          </a:ln>
          <a:effectLst/>
        </p:spPr>
      </p:pic>
    </p:spTree>
    <p:extLst>
      <p:ext uri="{BB962C8B-B14F-4D97-AF65-F5344CB8AC3E}">
        <p14:creationId xmlns:p14="http://schemas.microsoft.com/office/powerpoint/2010/main" val="2854376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IIS (cross channel, complex)</a:t>
            </a:r>
            <a:endParaRPr lang="en-US" dirty="0"/>
          </a:p>
        </p:txBody>
      </p:sp>
      <p:pic>
        <p:nvPicPr>
          <p:cNvPr id="2050" name="Picture 2"/>
          <p:cNvPicPr>
            <a:picLocks noGrp="1" noChangeAspect="1" noChangeArrowheads="1"/>
          </p:cNvPicPr>
          <p:nvPr>
            <p:ph idx="1"/>
          </p:nvPr>
        </p:nvPicPr>
        <p:blipFill>
          <a:blip r:embed="rId2"/>
          <a:srcRect r="12098" b="6101"/>
          <a:stretch>
            <a:fillRect/>
          </a:stretch>
        </p:blipFill>
        <p:spPr bwMode="auto">
          <a:xfrm>
            <a:off x="136733" y="1550402"/>
            <a:ext cx="9007267" cy="3006791"/>
          </a:xfrm>
          <a:prstGeom prst="rect">
            <a:avLst/>
          </a:prstGeom>
          <a:noFill/>
          <a:ln w="9525">
            <a:noFill/>
            <a:miter lim="800000"/>
            <a:headEnd/>
            <a:tailEnd/>
          </a:ln>
          <a:effectLst/>
        </p:spPr>
      </p:pic>
      <p:sp>
        <p:nvSpPr>
          <p:cNvPr id="5" name="Down Arrow 4"/>
          <p:cNvSpPr/>
          <p:nvPr/>
        </p:nvSpPr>
        <p:spPr>
          <a:xfrm>
            <a:off x="3384125" y="1555334"/>
            <a:ext cx="188008" cy="341832"/>
          </a:xfrm>
          <a:prstGeom prst="down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tick marks to detected spikes</a:t>
            </a:r>
            <a:endParaRPr lang="en-US" dirty="0"/>
          </a:p>
        </p:txBody>
      </p:sp>
      <p:pic>
        <p:nvPicPr>
          <p:cNvPr id="10242" name="Picture 2"/>
          <p:cNvPicPr>
            <a:picLocks noGrp="1" noChangeAspect="1" noChangeArrowheads="1"/>
          </p:cNvPicPr>
          <p:nvPr>
            <p:ph idx="1"/>
          </p:nvPr>
        </p:nvPicPr>
        <p:blipFill>
          <a:blip r:embed="rId2"/>
          <a:srcRect r="78909" b="50257"/>
          <a:stretch>
            <a:fillRect/>
          </a:stretch>
        </p:blipFill>
        <p:spPr bwMode="auto">
          <a:xfrm>
            <a:off x="1058334" y="1378533"/>
            <a:ext cx="3437498" cy="2736268"/>
          </a:xfrm>
          <a:prstGeom prst="rect">
            <a:avLst/>
          </a:prstGeom>
          <a:noFill/>
          <a:ln w="9525">
            <a:noFill/>
            <a:miter lim="800000"/>
            <a:headEnd/>
            <a:tailEnd/>
          </a:ln>
        </p:spPr>
      </p:pic>
      <p:pic>
        <p:nvPicPr>
          <p:cNvPr id="10243" name="Picture 3"/>
          <p:cNvPicPr>
            <a:picLocks noChangeAspect="1" noChangeArrowheads="1"/>
          </p:cNvPicPr>
          <p:nvPr/>
        </p:nvPicPr>
        <p:blipFill>
          <a:blip r:embed="rId3"/>
          <a:srcRect r="75000" b="13452"/>
          <a:stretch>
            <a:fillRect/>
          </a:stretch>
        </p:blipFill>
        <p:spPr bwMode="auto">
          <a:xfrm>
            <a:off x="4792133" y="775759"/>
            <a:ext cx="3657600" cy="4273548"/>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Marked spikes</a:t>
            </a:r>
            <a:endParaRPr lang="en-US" dirty="0"/>
          </a:p>
        </p:txBody>
      </p:sp>
      <p:pic>
        <p:nvPicPr>
          <p:cNvPr id="1026" name="Picture 2"/>
          <p:cNvPicPr>
            <a:picLocks noChangeAspect="1" noChangeArrowheads="1"/>
          </p:cNvPicPr>
          <p:nvPr/>
        </p:nvPicPr>
        <p:blipFill>
          <a:blip r:embed="rId2"/>
          <a:srcRect r="49807"/>
          <a:stretch>
            <a:fillRect/>
          </a:stretch>
        </p:blipFill>
        <p:spPr bwMode="auto">
          <a:xfrm>
            <a:off x="110519" y="931379"/>
            <a:ext cx="4819106" cy="3000375"/>
          </a:xfrm>
          <a:prstGeom prst="rect">
            <a:avLst/>
          </a:prstGeom>
          <a:noFill/>
          <a:ln w="9525">
            <a:noFill/>
            <a:miter lim="800000"/>
            <a:headEnd/>
            <a:tailEnd/>
          </a:ln>
        </p:spPr>
      </p:pic>
      <p:pic>
        <p:nvPicPr>
          <p:cNvPr id="1027" name="Picture 3"/>
          <p:cNvPicPr>
            <a:picLocks noChangeAspect="1" noChangeArrowheads="1"/>
          </p:cNvPicPr>
          <p:nvPr/>
        </p:nvPicPr>
        <p:blipFill>
          <a:blip r:embed="rId3"/>
          <a:srcRect r="50082"/>
          <a:stretch>
            <a:fillRect/>
          </a:stretch>
        </p:blipFill>
        <p:spPr bwMode="auto">
          <a:xfrm>
            <a:off x="5268349" y="1337244"/>
            <a:ext cx="3195168" cy="2000250"/>
          </a:xfrm>
          <a:prstGeom prst="rect">
            <a:avLst/>
          </a:prstGeom>
          <a:noFill/>
          <a:ln w="9525">
            <a:noFill/>
            <a:miter lim="800000"/>
            <a:headEnd/>
            <a:tailEnd/>
          </a:ln>
        </p:spPr>
      </p:pic>
    </p:spTree>
    <p:extLst>
      <p:ext uri="{BB962C8B-B14F-4D97-AF65-F5344CB8AC3E}">
        <p14:creationId xmlns:p14="http://schemas.microsoft.com/office/powerpoint/2010/main" val="25137523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buNone/>
            </a:pPr>
            <a:r>
              <a:rPr lang="en-US" sz="6000" dirty="0" smtClean="0"/>
              <a:t>Processing</a:t>
            </a:r>
            <a:endParaRPr lang="en-US" sz="60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IIS peaks (prior </a:t>
            </a:r>
            <a:r>
              <a:rPr lang="en-US" smtClean="0"/>
              <a:t>to counting/ISIH)</a:t>
            </a:r>
            <a:endParaRPr lang="en-US" dirty="0"/>
          </a:p>
        </p:txBody>
      </p:sp>
      <p:sp>
        <p:nvSpPr>
          <p:cNvPr id="5" name="TextBox 4"/>
          <p:cNvSpPr txBox="1"/>
          <p:nvPr/>
        </p:nvSpPr>
        <p:spPr>
          <a:xfrm>
            <a:off x="212650" y="864781"/>
            <a:ext cx="2603121" cy="2677656"/>
          </a:xfrm>
          <a:prstGeom prst="rect">
            <a:avLst/>
          </a:prstGeom>
          <a:noFill/>
        </p:spPr>
        <p:txBody>
          <a:bodyPr wrap="square" rtlCol="0">
            <a:spAutoFit/>
          </a:bodyPr>
          <a:lstStyle/>
          <a:p>
            <a:pPr marL="342900" indent="-342900">
              <a:buFont typeface="+mj-lt"/>
              <a:buAutoNum type="arabicPeriod"/>
            </a:pPr>
            <a:r>
              <a:rPr lang="en-US" sz="1400" dirty="0" smtClean="0"/>
              <a:t>Select </a:t>
            </a:r>
            <a:r>
              <a:rPr lang="en-US" sz="1400" dirty="0" err="1" smtClean="0"/>
              <a:t>wavemark</a:t>
            </a:r>
            <a:r>
              <a:rPr lang="en-US" sz="1400" dirty="0" smtClean="0"/>
              <a:t> channel</a:t>
            </a:r>
          </a:p>
          <a:p>
            <a:pPr marL="342900" indent="-342900">
              <a:buFont typeface="+mj-lt"/>
              <a:buAutoNum type="arabicPeriod"/>
            </a:pPr>
            <a:r>
              <a:rPr lang="en-US" sz="1400" dirty="0" smtClean="0"/>
              <a:t>Analysis </a:t>
            </a:r>
            <a:r>
              <a:rPr lang="en-US" sz="1400" dirty="0" smtClean="0">
                <a:sym typeface="Wingdings" pitchFamily="2" charset="2"/>
              </a:rPr>
              <a:t> Memory Buffer  Create New Buffer</a:t>
            </a:r>
          </a:p>
          <a:p>
            <a:pPr marL="342900" indent="-342900">
              <a:buFont typeface="+mj-lt"/>
              <a:buAutoNum type="arabicPeriod"/>
            </a:pPr>
            <a:r>
              <a:rPr lang="en-US" sz="1400" dirty="0" smtClean="0">
                <a:sym typeface="Wingdings" pitchFamily="2" charset="2"/>
              </a:rPr>
              <a:t>Buffer Type “Event-”  Import…</a:t>
            </a:r>
          </a:p>
          <a:p>
            <a:pPr marL="342900" indent="-342900">
              <a:buFont typeface="+mj-lt"/>
              <a:buAutoNum type="arabicPeriod"/>
            </a:pPr>
            <a:r>
              <a:rPr lang="en-US" sz="1400" dirty="0" smtClean="0">
                <a:sym typeface="Wingdings" pitchFamily="2" charset="2"/>
              </a:rPr>
              <a:t>Min Interval = 0.5, Size = threshold ~40 </a:t>
            </a:r>
            <a:r>
              <a:rPr lang="en-US" sz="1400" dirty="0" err="1" smtClean="0">
                <a:sym typeface="Wingdings" pitchFamily="2" charset="2"/>
              </a:rPr>
              <a:t>uV</a:t>
            </a:r>
            <a:r>
              <a:rPr lang="en-US" sz="1400" dirty="0" smtClean="0">
                <a:sym typeface="Wingdings" pitchFamily="2" charset="2"/>
              </a:rPr>
              <a:t> or computed threshold crossing</a:t>
            </a:r>
          </a:p>
          <a:p>
            <a:pPr marL="342900" indent="-342900">
              <a:buFont typeface="+mj-lt"/>
              <a:buAutoNum type="arabicPeriod"/>
            </a:pPr>
            <a:r>
              <a:rPr lang="en-US" sz="1400" dirty="0" smtClean="0">
                <a:sym typeface="Wingdings" pitchFamily="2" charset="2"/>
              </a:rPr>
              <a:t>Write All Memory Channel</a:t>
            </a:r>
          </a:p>
          <a:p>
            <a:pPr marL="342900" indent="-342900">
              <a:buFont typeface="+mj-lt"/>
              <a:buAutoNum type="arabicPeriod"/>
            </a:pPr>
            <a:r>
              <a:rPr lang="en-US" sz="1400" dirty="0" smtClean="0">
                <a:sym typeface="Wingdings" pitchFamily="2" charset="2"/>
              </a:rPr>
              <a:t>Rename “Peaks”</a:t>
            </a:r>
            <a:endParaRPr lang="en-US" sz="1400" dirty="0"/>
          </a:p>
        </p:txBody>
      </p:sp>
      <p:pic>
        <p:nvPicPr>
          <p:cNvPr id="4" name="Picture 2"/>
          <p:cNvPicPr>
            <a:picLocks noChangeAspect="1" noChangeArrowheads="1"/>
          </p:cNvPicPr>
          <p:nvPr/>
        </p:nvPicPr>
        <p:blipFill>
          <a:blip r:embed="rId2"/>
          <a:srcRect t="9117" r="51910" b="6227"/>
          <a:stretch>
            <a:fillRect/>
          </a:stretch>
        </p:blipFill>
        <p:spPr bwMode="auto">
          <a:xfrm>
            <a:off x="2815771" y="912128"/>
            <a:ext cx="6033780" cy="33192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channel peaks</a:t>
            </a:r>
            <a:endParaRPr lang="en-US" dirty="0"/>
          </a:p>
        </p:txBody>
      </p:sp>
      <p:sp>
        <p:nvSpPr>
          <p:cNvPr id="4" name="TextBox 3"/>
          <p:cNvSpPr txBox="1"/>
          <p:nvPr/>
        </p:nvSpPr>
        <p:spPr>
          <a:xfrm>
            <a:off x="174396" y="670560"/>
            <a:ext cx="1663830" cy="1785104"/>
          </a:xfrm>
          <a:prstGeom prst="rect">
            <a:avLst/>
          </a:prstGeom>
          <a:noFill/>
        </p:spPr>
        <p:txBody>
          <a:bodyPr wrap="square" rtlCol="0">
            <a:spAutoFit/>
          </a:bodyPr>
          <a:lstStyle/>
          <a:p>
            <a:pPr marL="228600" indent="-228600">
              <a:buFont typeface="+mj-lt"/>
              <a:buAutoNum type="arabicPeriod"/>
            </a:pPr>
            <a:r>
              <a:rPr lang="en-US" sz="1000" dirty="0" smtClean="0"/>
              <a:t>Compute </a:t>
            </a:r>
            <a:r>
              <a:rPr lang="en-US" sz="1000" dirty="0" err="1" smtClean="0"/>
              <a:t>AverageNtrode</a:t>
            </a:r>
            <a:r>
              <a:rPr lang="en-US" sz="1000" dirty="0" smtClean="0"/>
              <a:t> waveforms (separates 4 channel spikes to individual spikes)</a:t>
            </a:r>
          </a:p>
          <a:p>
            <a:pPr marL="228600" indent="-228600">
              <a:buFont typeface="+mj-lt"/>
              <a:buAutoNum type="arabicPeriod"/>
            </a:pPr>
            <a:r>
              <a:rPr lang="en-US" sz="1000" dirty="0" smtClean="0"/>
              <a:t>Create New Buffer channel (peaks find) for each spike channel</a:t>
            </a:r>
          </a:p>
          <a:p>
            <a:pPr marL="228600" indent="-228600">
              <a:buFont typeface="+mj-lt"/>
              <a:buAutoNum type="arabicPeriod"/>
            </a:pPr>
            <a:r>
              <a:rPr lang="en-US" sz="1000" dirty="0" smtClean="0"/>
              <a:t>Write all to memory buffer</a:t>
            </a:r>
          </a:p>
          <a:p>
            <a:endParaRPr lang="en-US" sz="1000" dirty="0"/>
          </a:p>
        </p:txBody>
      </p:sp>
      <p:pic>
        <p:nvPicPr>
          <p:cNvPr id="1026" name="Picture 2"/>
          <p:cNvPicPr>
            <a:picLocks noGrp="1" noChangeAspect="1" noChangeArrowheads="1"/>
          </p:cNvPicPr>
          <p:nvPr>
            <p:ph idx="1"/>
          </p:nvPr>
        </p:nvPicPr>
        <p:blipFill>
          <a:blip r:embed="rId2"/>
          <a:srcRect r="63889"/>
          <a:stretch>
            <a:fillRect/>
          </a:stretch>
        </p:blipFill>
        <p:spPr bwMode="auto">
          <a:xfrm>
            <a:off x="2118360" y="670559"/>
            <a:ext cx="5113020" cy="44247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marked events</a:t>
            </a:r>
            <a:endParaRPr lang="en-US" dirty="0"/>
          </a:p>
        </p:txBody>
      </p:sp>
      <p:pic>
        <p:nvPicPr>
          <p:cNvPr id="1026" name="Picture 2"/>
          <p:cNvPicPr>
            <a:picLocks noChangeAspect="1" noChangeArrowheads="1"/>
          </p:cNvPicPr>
          <p:nvPr/>
        </p:nvPicPr>
        <p:blipFill>
          <a:blip r:embed="rId2"/>
          <a:srcRect r="63677" b="4083"/>
          <a:stretch>
            <a:fillRect/>
          </a:stretch>
        </p:blipFill>
        <p:spPr bwMode="auto">
          <a:xfrm>
            <a:off x="3026746" y="683647"/>
            <a:ext cx="5330455" cy="4398707"/>
          </a:xfrm>
          <a:prstGeom prst="rect">
            <a:avLst/>
          </a:prstGeom>
          <a:noFill/>
          <a:ln w="9525">
            <a:noFill/>
            <a:miter lim="800000"/>
            <a:headEnd/>
            <a:tailEnd/>
          </a:ln>
        </p:spPr>
      </p:pic>
      <p:sp>
        <p:nvSpPr>
          <p:cNvPr id="5" name="TextBox 4"/>
          <p:cNvSpPr txBox="1"/>
          <p:nvPr/>
        </p:nvSpPr>
        <p:spPr>
          <a:xfrm>
            <a:off x="457200" y="1148316"/>
            <a:ext cx="2466765" cy="646331"/>
          </a:xfrm>
          <a:prstGeom prst="rect">
            <a:avLst/>
          </a:prstGeom>
          <a:noFill/>
        </p:spPr>
        <p:txBody>
          <a:bodyPr wrap="square" rtlCol="0">
            <a:spAutoFit/>
          </a:bodyPr>
          <a:lstStyle/>
          <a:p>
            <a:r>
              <a:rPr lang="en-US" dirty="0" smtClean="0"/>
              <a:t>Use active cursor search mode</a:t>
            </a:r>
            <a:endParaRPr lang="en-US" dirty="0"/>
          </a:p>
        </p:txBody>
      </p:sp>
      <p:sp>
        <p:nvSpPr>
          <p:cNvPr id="6" name="TextBox 5"/>
          <p:cNvSpPr txBox="1"/>
          <p:nvPr/>
        </p:nvSpPr>
        <p:spPr>
          <a:xfrm>
            <a:off x="457200" y="3413760"/>
            <a:ext cx="2324100" cy="646331"/>
          </a:xfrm>
          <a:prstGeom prst="rect">
            <a:avLst/>
          </a:prstGeom>
          <a:noFill/>
        </p:spPr>
        <p:txBody>
          <a:bodyPr wrap="square" rtlCol="0">
            <a:spAutoFit/>
          </a:bodyPr>
          <a:lstStyle/>
          <a:p>
            <a:r>
              <a:rPr lang="en-US" dirty="0" smtClean="0"/>
              <a:t>Right: </a:t>
            </a:r>
            <a:r>
              <a:rPr lang="en-US" dirty="0" err="1" smtClean="0"/>
              <a:t>control+shift</a:t>
            </a:r>
            <a:r>
              <a:rPr lang="en-US" dirty="0" smtClean="0"/>
              <a:t>+</a:t>
            </a:r>
            <a:r>
              <a:rPr lang="en-US" dirty="0" smtClean="0">
                <a:sym typeface="Wingdings" pitchFamily="2" charset="2"/>
              </a:rPr>
              <a:t></a:t>
            </a:r>
          </a:p>
          <a:p>
            <a:r>
              <a:rPr lang="en-US" dirty="0" smtClean="0">
                <a:sym typeface="Wingdings" pitchFamily="2" charset="2"/>
              </a:rPr>
              <a:t>Left: </a:t>
            </a:r>
            <a:r>
              <a:rPr lang="en-US" dirty="0" err="1" smtClean="0">
                <a:sym typeface="Wingdings" pitchFamily="2" charset="2"/>
              </a:rPr>
              <a:t>control+shift</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Iterations</a:t>
            </a:r>
            <a:endParaRPr lang="en-US" dirty="0"/>
          </a:p>
        </p:txBody>
      </p:sp>
      <p:sp>
        <p:nvSpPr>
          <p:cNvPr id="3" name="Content Placeholder 2"/>
          <p:cNvSpPr>
            <a:spLocks noGrp="1"/>
          </p:cNvSpPr>
          <p:nvPr>
            <p:ph idx="1"/>
          </p:nvPr>
        </p:nvSpPr>
        <p:spPr/>
        <p:txBody>
          <a:bodyPr/>
          <a:lstStyle/>
          <a:p>
            <a:r>
              <a:rPr lang="en-US" dirty="0" smtClean="0"/>
              <a:t>Repeat PCA-</a:t>
            </a:r>
            <a:r>
              <a:rPr lang="en-US" dirty="0" err="1" smtClean="0"/>
              <a:t>kmeans</a:t>
            </a:r>
            <a:r>
              <a:rPr lang="en-US" dirty="0" smtClean="0"/>
              <a:t> clustering until all clusters are true spikes (2-3 iterations)</a:t>
            </a:r>
            <a:endParaRPr lang="en-US" dirty="0"/>
          </a:p>
        </p:txBody>
      </p:sp>
      <p:pic>
        <p:nvPicPr>
          <p:cNvPr id="1026" name="Picture 2"/>
          <p:cNvPicPr>
            <a:picLocks noChangeAspect="1" noChangeArrowheads="1"/>
          </p:cNvPicPr>
          <p:nvPr/>
        </p:nvPicPr>
        <p:blipFill>
          <a:blip r:embed="rId2"/>
          <a:srcRect/>
          <a:stretch>
            <a:fillRect/>
          </a:stretch>
        </p:blipFill>
        <p:spPr bwMode="auto">
          <a:xfrm>
            <a:off x="4756485" y="1833438"/>
            <a:ext cx="3831336" cy="2155698"/>
          </a:xfrm>
          <a:prstGeom prst="rect">
            <a:avLst/>
          </a:prstGeom>
          <a:noFill/>
          <a:ln w="9525">
            <a:noFill/>
            <a:miter lim="800000"/>
            <a:headEnd/>
            <a:tailEnd/>
          </a:ln>
        </p:spPr>
      </p:pic>
      <p:pic>
        <p:nvPicPr>
          <p:cNvPr id="1027" name="Picture 3"/>
          <p:cNvPicPr>
            <a:picLocks noChangeAspect="1" noChangeArrowheads="1"/>
          </p:cNvPicPr>
          <p:nvPr/>
        </p:nvPicPr>
        <p:blipFill>
          <a:blip r:embed="rId3"/>
          <a:srcRect l="50036"/>
          <a:stretch>
            <a:fillRect/>
          </a:stretch>
        </p:blipFill>
        <p:spPr bwMode="auto">
          <a:xfrm>
            <a:off x="457200" y="1833438"/>
            <a:ext cx="3837710" cy="240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buNone/>
            </a:pPr>
            <a:r>
              <a:rPr lang="en-US" sz="6000" dirty="0" smtClean="0"/>
              <a:t>EXPORT to mat</a:t>
            </a:r>
            <a:endParaRPr lang="en-US" sz="6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spike timestamps, </a:t>
            </a:r>
            <a:r>
              <a:rPr lang="en-US" b="1" dirty="0" smtClean="0">
                <a:solidFill>
                  <a:srgbClr val="FF0000"/>
                </a:solidFill>
              </a:rPr>
              <a:t>do not bin</a:t>
            </a:r>
            <a:endParaRPr lang="en-US" b="1" dirty="0">
              <a:solidFill>
                <a:srgbClr val="FF0000"/>
              </a:solidFill>
            </a:endParaRPr>
          </a:p>
        </p:txBody>
      </p:sp>
      <p:pic>
        <p:nvPicPr>
          <p:cNvPr id="1026" name="Picture 2"/>
          <p:cNvPicPr>
            <a:picLocks noGrp="1" noChangeAspect="1" noChangeArrowheads="1"/>
          </p:cNvPicPr>
          <p:nvPr>
            <p:ph idx="1"/>
          </p:nvPr>
        </p:nvPicPr>
        <p:blipFill>
          <a:blip r:embed="rId2"/>
          <a:srcRect l="3982" t="21772" r="82685" b="49481"/>
          <a:stretch>
            <a:fillRect/>
          </a:stretch>
        </p:blipFill>
        <p:spPr bwMode="auto">
          <a:xfrm>
            <a:off x="236220" y="1013142"/>
            <a:ext cx="3238500" cy="218195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14921" t="13608" r="75848" b="42944"/>
          <a:stretch>
            <a:fillRect/>
          </a:stretch>
        </p:blipFill>
        <p:spPr bwMode="auto">
          <a:xfrm>
            <a:off x="3798277" y="1022424"/>
            <a:ext cx="2503463" cy="3682344"/>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EEG data</a:t>
            </a:r>
            <a:endParaRPr lang="en-US" dirty="0"/>
          </a:p>
        </p:txBody>
      </p:sp>
      <p:pic>
        <p:nvPicPr>
          <p:cNvPr id="4" name="Picture 2"/>
          <p:cNvPicPr>
            <a:picLocks noGrp="1" noChangeAspect="1" noChangeArrowheads="1"/>
          </p:cNvPicPr>
          <p:nvPr>
            <p:ph idx="1"/>
          </p:nvPr>
        </p:nvPicPr>
        <p:blipFill>
          <a:blip r:embed="rId2" cstate="print"/>
          <a:srcRect l="19445" t="25494" r="69444" b="30062"/>
          <a:stretch>
            <a:fillRect/>
          </a:stretch>
        </p:blipFill>
        <p:spPr bwMode="auto">
          <a:xfrm>
            <a:off x="716915" y="911543"/>
            <a:ext cx="3031489" cy="378936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Focal spikes</a:t>
            </a:r>
            <a:endParaRPr lang="en-US" dirty="0"/>
          </a:p>
        </p:txBody>
      </p:sp>
      <p:pic>
        <p:nvPicPr>
          <p:cNvPr id="3074" name="Picture 2"/>
          <p:cNvPicPr>
            <a:picLocks noGrp="1" noChangeAspect="1" noChangeArrowheads="1"/>
          </p:cNvPicPr>
          <p:nvPr>
            <p:ph idx="1"/>
          </p:nvPr>
        </p:nvPicPr>
        <p:blipFill>
          <a:blip r:embed="rId2"/>
          <a:srcRect r="12098" b="7098"/>
          <a:stretch>
            <a:fillRect/>
          </a:stretch>
        </p:blipFill>
        <p:spPr bwMode="auto">
          <a:xfrm>
            <a:off x="0" y="1242760"/>
            <a:ext cx="9097002" cy="3004507"/>
          </a:xfrm>
          <a:prstGeom prst="rect">
            <a:avLst/>
          </a:prstGeom>
          <a:noFill/>
          <a:ln w="9525">
            <a:noFill/>
            <a:miter lim="800000"/>
            <a:headEnd/>
            <a:tailEnd/>
          </a:ln>
          <a:effectLst/>
        </p:spPr>
      </p:pic>
      <p:sp>
        <p:nvSpPr>
          <p:cNvPr id="5" name="Down Arrow 4"/>
          <p:cNvSpPr/>
          <p:nvPr/>
        </p:nvSpPr>
        <p:spPr>
          <a:xfrm>
            <a:off x="2119356" y="3067940"/>
            <a:ext cx="188008" cy="341832"/>
          </a:xfrm>
          <a:prstGeom prst="down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Down Arrow 5"/>
          <p:cNvSpPr/>
          <p:nvPr/>
        </p:nvSpPr>
        <p:spPr>
          <a:xfrm>
            <a:off x="4801312" y="2562314"/>
            <a:ext cx="188008" cy="341832"/>
          </a:xfrm>
          <a:prstGeom prst="down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buNone/>
            </a:pPr>
            <a:r>
              <a:rPr lang="en-US" sz="6000" dirty="0" smtClean="0"/>
              <a:t>DRUG studies</a:t>
            </a:r>
            <a:endParaRPr lang="en-US" sz="6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Drug studies: set injection times</a:t>
            </a:r>
            <a:endParaRPr lang="en-US" dirty="0"/>
          </a:p>
        </p:txBody>
      </p:sp>
      <p:sp>
        <p:nvSpPr>
          <p:cNvPr id="5" name="TextBox 4"/>
          <p:cNvSpPr txBox="1"/>
          <p:nvPr/>
        </p:nvSpPr>
        <p:spPr>
          <a:xfrm>
            <a:off x="212650" y="864781"/>
            <a:ext cx="1733375" cy="3785652"/>
          </a:xfrm>
          <a:prstGeom prst="rect">
            <a:avLst/>
          </a:prstGeom>
          <a:noFill/>
        </p:spPr>
        <p:txBody>
          <a:bodyPr wrap="square" rtlCol="0">
            <a:spAutoFit/>
          </a:bodyPr>
          <a:lstStyle/>
          <a:p>
            <a:pPr marL="342900" indent="-342900">
              <a:buFont typeface="+mj-lt"/>
              <a:buAutoNum type="arabicPeriod"/>
            </a:pPr>
            <a:r>
              <a:rPr lang="en-US" sz="1000" dirty="0" smtClean="0"/>
              <a:t>Set cursor X to time of injection</a:t>
            </a:r>
          </a:p>
          <a:p>
            <a:pPr marL="342900" indent="-342900">
              <a:buFont typeface="+mj-lt"/>
              <a:buAutoNum type="arabicPeriod"/>
            </a:pPr>
            <a:r>
              <a:rPr lang="en-US" sz="1000" dirty="0" smtClean="0"/>
              <a:t>Create new buffer channel</a:t>
            </a:r>
          </a:p>
          <a:p>
            <a:pPr marL="342900" indent="-342900">
              <a:buFont typeface="+mj-lt"/>
              <a:buAutoNum type="arabicPeriod"/>
            </a:pPr>
            <a:r>
              <a:rPr lang="en-US" sz="1000" dirty="0" smtClean="0"/>
              <a:t>Buffer type = </a:t>
            </a:r>
            <a:r>
              <a:rPr lang="en-US" sz="1000" dirty="0" err="1" smtClean="0"/>
              <a:t>TextMark</a:t>
            </a:r>
            <a:r>
              <a:rPr lang="en-US" sz="1000" dirty="0" smtClean="0"/>
              <a:t>, 32 char. Hit OK</a:t>
            </a:r>
          </a:p>
          <a:p>
            <a:pPr marL="342900" indent="-342900">
              <a:buFont typeface="+mj-lt"/>
              <a:buAutoNum type="arabicPeriod"/>
            </a:pPr>
            <a:r>
              <a:rPr lang="en-US" sz="1000" dirty="0" smtClean="0"/>
              <a:t>Right click on channel, Add Items</a:t>
            </a:r>
          </a:p>
          <a:p>
            <a:pPr marL="342900" indent="-342900">
              <a:buFont typeface="+mj-lt"/>
              <a:buAutoNum type="arabicPeriod"/>
            </a:pPr>
            <a:r>
              <a:rPr lang="en-US" sz="1000" dirty="0" smtClean="0"/>
              <a:t>Select Buffer channel, Select Cursor (0).</a:t>
            </a:r>
          </a:p>
          <a:p>
            <a:pPr marL="342900" indent="-342900">
              <a:buFont typeface="+mj-lt"/>
              <a:buAutoNum type="arabicPeriod"/>
            </a:pPr>
            <a:r>
              <a:rPr lang="en-US" sz="1000" dirty="0" smtClean="0"/>
              <a:t>Type description in </a:t>
            </a:r>
            <a:r>
              <a:rPr lang="en-US" sz="1000" dirty="0" err="1" smtClean="0"/>
              <a:t>TxtMark</a:t>
            </a:r>
            <a:r>
              <a:rPr lang="en-US" sz="1000" dirty="0" smtClean="0"/>
              <a:t> string(drug IP). Hit Add.</a:t>
            </a:r>
          </a:p>
          <a:p>
            <a:pPr marL="342900" indent="-342900">
              <a:buFont typeface="+mj-lt"/>
              <a:buAutoNum type="arabicPeriod"/>
            </a:pPr>
            <a:r>
              <a:rPr lang="en-US" sz="1000" dirty="0" smtClean="0"/>
              <a:t>Add other </a:t>
            </a:r>
            <a:r>
              <a:rPr lang="en-US" sz="1000" dirty="0" err="1" smtClean="0"/>
              <a:t>textmark</a:t>
            </a:r>
            <a:r>
              <a:rPr lang="en-US" sz="1000" dirty="0" smtClean="0"/>
              <a:t> items if necessary.</a:t>
            </a:r>
          </a:p>
          <a:p>
            <a:pPr marL="342900" indent="-342900">
              <a:buFont typeface="+mj-lt"/>
              <a:buAutoNum type="arabicPeriod"/>
            </a:pPr>
            <a:r>
              <a:rPr lang="en-US" sz="1000" dirty="0" smtClean="0"/>
              <a:t>When done, write all memory buffer of the memory channel (Ch TYPE = </a:t>
            </a:r>
            <a:r>
              <a:rPr lang="en-US" sz="1000" dirty="0" err="1" smtClean="0"/>
              <a:t>TextMark</a:t>
            </a:r>
            <a:r>
              <a:rPr lang="en-US" sz="1000" dirty="0" smtClean="0"/>
              <a:t>).</a:t>
            </a:r>
          </a:p>
          <a:p>
            <a:pPr marL="342900" indent="-342900">
              <a:buFont typeface="+mj-lt"/>
              <a:buAutoNum type="arabicPeriod"/>
            </a:pPr>
            <a:r>
              <a:rPr lang="en-US" sz="1000" dirty="0" smtClean="0"/>
              <a:t>Go to View, Vertical Marker. Adjust settings.</a:t>
            </a:r>
          </a:p>
          <a:p>
            <a:pPr marL="342900" indent="-342900">
              <a:buFont typeface="+mj-lt"/>
              <a:buAutoNum type="arabicPeriod"/>
            </a:pPr>
            <a:endParaRPr lang="en-US" sz="1000" dirty="0"/>
          </a:p>
        </p:txBody>
      </p:sp>
      <p:pic>
        <p:nvPicPr>
          <p:cNvPr id="3" name="Picture 2"/>
          <p:cNvPicPr>
            <a:picLocks noChangeAspect="1" noChangeArrowheads="1"/>
          </p:cNvPicPr>
          <p:nvPr/>
        </p:nvPicPr>
        <p:blipFill>
          <a:blip r:embed="rId3"/>
          <a:srcRect l="50209"/>
          <a:stretch>
            <a:fillRect/>
          </a:stretch>
        </p:blipFill>
        <p:spPr bwMode="auto">
          <a:xfrm>
            <a:off x="1989222" y="697833"/>
            <a:ext cx="7070574" cy="4437646"/>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Drug studies: histogram of IIS</a:t>
            </a:r>
            <a:endParaRPr lang="en-US" dirty="0"/>
          </a:p>
        </p:txBody>
      </p:sp>
      <p:pic>
        <p:nvPicPr>
          <p:cNvPr id="2050" name="Picture 2"/>
          <p:cNvPicPr>
            <a:picLocks noChangeAspect="1" noChangeArrowheads="1"/>
          </p:cNvPicPr>
          <p:nvPr/>
        </p:nvPicPr>
        <p:blipFill>
          <a:blip r:embed="rId2"/>
          <a:srcRect l="49926" r="20324"/>
          <a:stretch>
            <a:fillRect/>
          </a:stretch>
        </p:blipFill>
        <p:spPr bwMode="auto">
          <a:xfrm>
            <a:off x="4297498" y="686318"/>
            <a:ext cx="4243186" cy="4457181"/>
          </a:xfrm>
          <a:prstGeom prst="rect">
            <a:avLst/>
          </a:prstGeom>
          <a:noFill/>
          <a:ln w="9525">
            <a:noFill/>
            <a:miter lim="800000"/>
            <a:headEnd/>
            <a:tailEnd/>
          </a:ln>
          <a:effectLst/>
        </p:spPr>
      </p:pic>
      <p:sp>
        <p:nvSpPr>
          <p:cNvPr id="5" name="TextBox 4"/>
          <p:cNvSpPr txBox="1"/>
          <p:nvPr/>
        </p:nvSpPr>
        <p:spPr>
          <a:xfrm>
            <a:off x="212650" y="864781"/>
            <a:ext cx="1733375" cy="2123658"/>
          </a:xfrm>
          <a:prstGeom prst="rect">
            <a:avLst/>
          </a:prstGeom>
          <a:noFill/>
        </p:spPr>
        <p:txBody>
          <a:bodyPr wrap="square" rtlCol="0">
            <a:spAutoFit/>
          </a:bodyPr>
          <a:lstStyle/>
          <a:p>
            <a:pPr marL="342900" indent="-342900">
              <a:buFont typeface="+mj-lt"/>
              <a:buAutoNum type="arabicPeriod"/>
            </a:pPr>
            <a:r>
              <a:rPr lang="en-US" sz="1200" dirty="0" smtClean="0"/>
              <a:t>Use </a:t>
            </a:r>
            <a:r>
              <a:rPr lang="en-US" sz="1200" dirty="0" err="1" smtClean="0"/>
              <a:t>WaveMark</a:t>
            </a:r>
            <a:r>
              <a:rPr lang="en-US" sz="1200" dirty="0" smtClean="0"/>
              <a:t> Measure script.</a:t>
            </a:r>
          </a:p>
          <a:p>
            <a:pPr marL="342900" indent="-342900">
              <a:buFont typeface="+mj-lt"/>
              <a:buAutoNum type="arabicPeriod"/>
            </a:pPr>
            <a:r>
              <a:rPr lang="en-US" sz="1200" dirty="0" smtClean="0"/>
              <a:t>Source to count: IIS event channel</a:t>
            </a:r>
          </a:p>
          <a:p>
            <a:pPr marL="342900" indent="-342900">
              <a:buFont typeface="+mj-lt"/>
              <a:buAutoNum type="arabicPeriod"/>
            </a:pPr>
            <a:r>
              <a:rPr lang="en-US" sz="1200" dirty="0" smtClean="0"/>
              <a:t>Measurement: Sum</a:t>
            </a:r>
          </a:p>
          <a:p>
            <a:pPr marL="342900" indent="-342900">
              <a:buFont typeface="+mj-lt"/>
              <a:buAutoNum type="arabicPeriod"/>
            </a:pPr>
            <a:r>
              <a:rPr lang="en-US" sz="1200" dirty="0" smtClean="0"/>
              <a:t>Start time: Cursor 1 (inject, baseline)</a:t>
            </a:r>
          </a:p>
          <a:p>
            <a:pPr marL="342900" indent="-342900">
              <a:buFont typeface="+mj-lt"/>
              <a:buAutoNum type="arabicPeriod"/>
            </a:pPr>
            <a:r>
              <a:rPr lang="en-US" sz="1200" dirty="0" smtClean="0"/>
              <a:t>End time: X hours post drug</a:t>
            </a:r>
          </a:p>
          <a:p>
            <a:pPr marL="342900" indent="-342900">
              <a:buFont typeface="+mj-lt"/>
              <a:buAutoNum type="arabicPeriod"/>
            </a:pPr>
            <a:r>
              <a:rPr lang="en-US" sz="1200" dirty="0" smtClean="0"/>
              <a:t>Plot results</a:t>
            </a:r>
            <a:endParaRPr lang="en-US" sz="12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 spike shape post-drug treatment</a:t>
            </a:r>
            <a:endParaRPr lang="en-US" dirty="0"/>
          </a:p>
        </p:txBody>
      </p:sp>
      <p:sp>
        <p:nvSpPr>
          <p:cNvPr id="3" name="Content Placeholder 2"/>
          <p:cNvSpPr>
            <a:spLocks noGrp="1"/>
          </p:cNvSpPr>
          <p:nvPr>
            <p:ph idx="1"/>
          </p:nvPr>
        </p:nvSpPr>
        <p:spPr>
          <a:xfrm>
            <a:off x="457200" y="804467"/>
            <a:ext cx="1836821" cy="4232754"/>
          </a:xfrm>
        </p:spPr>
        <p:txBody>
          <a:bodyPr>
            <a:normAutofit fontScale="70000" lnSpcReduction="20000"/>
          </a:bodyPr>
          <a:lstStyle/>
          <a:p>
            <a:pPr>
              <a:buFont typeface="+mj-lt"/>
              <a:buAutoNum type="arabicPeriod"/>
            </a:pPr>
            <a:r>
              <a:rPr lang="en-US" sz="1000" dirty="0" smtClean="0"/>
              <a:t>PCA</a:t>
            </a:r>
          </a:p>
          <a:p>
            <a:pPr>
              <a:buFont typeface="+mj-lt"/>
              <a:buAutoNum type="arabicPeriod"/>
            </a:pPr>
            <a:r>
              <a:rPr lang="en-US" sz="1000" dirty="0" smtClean="0"/>
              <a:t>Time axis view to show drift?</a:t>
            </a:r>
          </a:p>
          <a:p>
            <a:r>
              <a:rPr lang="en-US" sz="1000" dirty="0" smtClean="0"/>
              <a:t>Another advantage of the PCA clustering is that it gives you tools to handle drifting spikes. One tool is to use time as Z axis (keyboard shortcut T, or use the button</a:t>
            </a:r>
          </a:p>
          <a:p>
            <a:r>
              <a:rPr lang="en-US" sz="1000" dirty="0" smtClean="0"/>
              <a:t>on the toolbar). Then press X to ensure that the image is properly oriented, and you will have time running from left to right in the window</a:t>
            </a:r>
          </a:p>
          <a:p>
            <a:r>
              <a:rPr lang="en-US" sz="1000" dirty="0" smtClean="0"/>
              <a:t>There is yet another method of handling drifting spikes in the PCA clustering window.</a:t>
            </a:r>
          </a:p>
          <a:p>
            <a:r>
              <a:rPr lang="en-US" sz="1000" dirty="0" smtClean="0"/>
              <a:t>With Time as Z enabled, press Z. Now you are looking along the Z axis, which is time axis. Enable time range (View&gt;Show time range) and you will see only spikes</a:t>
            </a:r>
          </a:p>
          <a:p>
            <a:r>
              <a:rPr lang="en-US" sz="1000" dirty="0" smtClean="0"/>
              <a:t>within certain percentage of your time range (you can set the percentage). By moving the slider you can observe how your cluster (or clusters) of drifting spikes crawl to</a:t>
            </a:r>
          </a:p>
          <a:p>
            <a:r>
              <a:rPr lang="en-US" sz="1000" dirty="0" smtClean="0"/>
              <a:t>different locations in the PCA space. Use the &gt;&gt; and &lt;&lt; buttons to animate it and follow the movement of the cluster. Once you know where it is and where it has</a:t>
            </a:r>
          </a:p>
          <a:p>
            <a:r>
              <a:rPr lang="en-US" sz="1000" dirty="0" smtClean="0"/>
              <a:t>moved, you can move in time stepwise with the slider and use the ellipse or user-defined shape to encircle the cluster of real spikes at each time period and apply a code.</a:t>
            </a:r>
            <a:endParaRPr lang="en-US" sz="1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TIFFs of drug effect</a:t>
            </a:r>
            <a:endParaRPr lang="en-US" dirty="0"/>
          </a:p>
        </p:txBody>
      </p:sp>
      <p:pic>
        <p:nvPicPr>
          <p:cNvPr id="1026" name="Picture 2"/>
          <p:cNvPicPr>
            <a:picLocks noGrp="1" noChangeAspect="1" noChangeArrowheads="1"/>
          </p:cNvPicPr>
          <p:nvPr>
            <p:ph idx="1"/>
          </p:nvPr>
        </p:nvPicPr>
        <p:blipFill>
          <a:blip r:embed="rId2"/>
          <a:srcRect l="49903"/>
          <a:stretch>
            <a:fillRect/>
          </a:stretch>
        </p:blipFill>
        <p:spPr bwMode="auto">
          <a:xfrm>
            <a:off x="1789790" y="713874"/>
            <a:ext cx="6897011" cy="4302245"/>
          </a:xfrm>
          <a:prstGeom prst="rect">
            <a:avLst/>
          </a:prstGeom>
          <a:noFill/>
          <a:ln w="9525">
            <a:noFill/>
            <a:miter lim="800000"/>
            <a:headEnd/>
            <a:tailEnd/>
          </a:ln>
          <a:effectLst/>
        </p:spPr>
      </p:pic>
      <p:sp>
        <p:nvSpPr>
          <p:cNvPr id="5" name="TextBox 4"/>
          <p:cNvSpPr txBox="1"/>
          <p:nvPr/>
        </p:nvSpPr>
        <p:spPr>
          <a:xfrm>
            <a:off x="192505" y="1090863"/>
            <a:ext cx="1299411" cy="1754326"/>
          </a:xfrm>
          <a:prstGeom prst="rect">
            <a:avLst/>
          </a:prstGeom>
          <a:noFill/>
        </p:spPr>
        <p:txBody>
          <a:bodyPr wrap="square" rtlCol="0">
            <a:spAutoFit/>
          </a:bodyPr>
          <a:lstStyle/>
          <a:p>
            <a:r>
              <a:rPr lang="en-US" dirty="0" smtClean="0"/>
              <a:t>Set 0 cursor to hit on injection times in </a:t>
            </a:r>
            <a:r>
              <a:rPr lang="en-US" dirty="0" err="1" smtClean="0"/>
              <a:t>Textmark</a:t>
            </a:r>
            <a:r>
              <a:rPr lang="en-US" smtClean="0"/>
              <a:t> channel</a:t>
            </a: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a:t>
            </a:r>
            <a:r>
              <a:rPr lang="en-US" dirty="0" err="1" smtClean="0"/>
              <a:t>vs</a:t>
            </a:r>
            <a:r>
              <a:rPr lang="en-US" dirty="0" smtClean="0"/>
              <a:t> Dark Count</a:t>
            </a:r>
            <a:endParaRPr lang="en-US" dirty="0"/>
          </a:p>
        </p:txBody>
      </p:sp>
      <p:sp>
        <p:nvSpPr>
          <p:cNvPr id="5" name="TextBox 4"/>
          <p:cNvSpPr txBox="1"/>
          <p:nvPr/>
        </p:nvSpPr>
        <p:spPr>
          <a:xfrm>
            <a:off x="212650" y="864781"/>
            <a:ext cx="4508205" cy="923330"/>
          </a:xfrm>
          <a:prstGeom prst="rect">
            <a:avLst/>
          </a:prstGeom>
          <a:noFill/>
        </p:spPr>
        <p:txBody>
          <a:bodyPr wrap="square" rtlCol="0">
            <a:spAutoFit/>
          </a:bodyPr>
          <a:lstStyle/>
          <a:p>
            <a:pPr marL="342900" indent="-342900">
              <a:buFont typeface="+mj-lt"/>
              <a:buAutoNum type="arabicPeriod"/>
            </a:pPr>
            <a:r>
              <a:rPr lang="en-US" dirty="0" smtClean="0"/>
              <a:t>Find Seconds @ 19:00:00 = 7:00 PM</a:t>
            </a:r>
          </a:p>
          <a:p>
            <a:pPr marL="342900" indent="-342900">
              <a:buFont typeface="+mj-lt"/>
              <a:buAutoNum type="arabicPeriod"/>
            </a:pPr>
            <a:r>
              <a:rPr lang="en-US" dirty="0" smtClean="0"/>
              <a:t>Find seconds @ 1:7:00:00 AM</a:t>
            </a:r>
          </a:p>
          <a:p>
            <a:pPr marL="342900" indent="-342900">
              <a:buFont typeface="+mj-lt"/>
              <a:buAutoNum type="arabicPeriod"/>
            </a:pPr>
            <a:r>
              <a:rPr lang="en-US" dirty="0" smtClean="0"/>
              <a:t>12 hrs = 43200 seconds</a:t>
            </a:r>
            <a:endParaRPr lang="en-US" dirty="0"/>
          </a:p>
        </p:txBody>
      </p:sp>
      <p:pic>
        <p:nvPicPr>
          <p:cNvPr id="3" name="Picture 2"/>
          <p:cNvPicPr>
            <a:picLocks noChangeAspect="1" noChangeArrowheads="1"/>
          </p:cNvPicPr>
          <p:nvPr/>
        </p:nvPicPr>
        <p:blipFill>
          <a:blip r:embed="rId2"/>
          <a:srcRect t="11576" r="73361" b="44954"/>
          <a:stretch>
            <a:fillRect/>
          </a:stretch>
        </p:blipFill>
        <p:spPr bwMode="auto">
          <a:xfrm>
            <a:off x="0" y="2048539"/>
            <a:ext cx="5699052" cy="2906232"/>
          </a:xfrm>
          <a:prstGeom prst="rect">
            <a:avLst/>
          </a:prstGeom>
          <a:noFill/>
          <a:ln w="9525">
            <a:noFill/>
            <a:miter lim="800000"/>
            <a:headEnd/>
            <a:tailEnd/>
          </a:ln>
        </p:spPr>
      </p:pic>
      <p:pic>
        <p:nvPicPr>
          <p:cNvPr id="1026" name="Picture 2"/>
          <p:cNvPicPr>
            <a:picLocks noChangeAspect="1" noChangeArrowheads="1"/>
          </p:cNvPicPr>
          <p:nvPr/>
        </p:nvPicPr>
        <p:blipFill>
          <a:blip r:embed="rId3"/>
          <a:srcRect l="24308" t="35353" r="59411" b="28265"/>
          <a:stretch>
            <a:fillRect/>
          </a:stretch>
        </p:blipFill>
        <p:spPr bwMode="auto">
          <a:xfrm>
            <a:off x="5550195" y="2303721"/>
            <a:ext cx="3296093" cy="23017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buNone/>
            </a:pPr>
            <a:r>
              <a:rPr lang="en-US" sz="6000" dirty="0" smtClean="0"/>
              <a:t>OLD STUFF</a:t>
            </a:r>
            <a:endParaRPr lang="en-US" sz="6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results</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4131885" y="804863"/>
            <a:ext cx="4554915" cy="3789362"/>
          </a:xfrm>
          <a:prstGeom prst="rect">
            <a:avLst/>
          </a:prstGeom>
          <a:noFill/>
          <a:ln w="9525">
            <a:noFill/>
            <a:miter lim="800000"/>
            <a:headEnd/>
            <a:tailEnd/>
          </a:ln>
          <a:effectLst/>
        </p:spPr>
      </p:pic>
      <p:pic>
        <p:nvPicPr>
          <p:cNvPr id="5" name="Picture 4"/>
          <p:cNvPicPr>
            <a:picLocks noChangeAspect="1" noChangeArrowheads="1"/>
          </p:cNvPicPr>
          <p:nvPr/>
        </p:nvPicPr>
        <p:blipFill>
          <a:blip r:embed="rId3"/>
          <a:srcRect/>
          <a:stretch>
            <a:fillRect/>
          </a:stretch>
        </p:blipFill>
        <p:spPr bwMode="auto">
          <a:xfrm>
            <a:off x="457200" y="3757663"/>
            <a:ext cx="4732020" cy="11772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Marking IIS</a:t>
            </a:r>
            <a:endParaRPr lang="en-US" dirty="0"/>
          </a:p>
        </p:txBody>
      </p:sp>
      <p:pic>
        <p:nvPicPr>
          <p:cNvPr id="2050" name="Picture 2"/>
          <p:cNvPicPr>
            <a:picLocks noChangeAspect="1" noChangeArrowheads="1"/>
          </p:cNvPicPr>
          <p:nvPr/>
        </p:nvPicPr>
        <p:blipFill>
          <a:blip r:embed="rId2"/>
          <a:srcRect r="50355"/>
          <a:stretch>
            <a:fillRect/>
          </a:stretch>
        </p:blipFill>
        <p:spPr bwMode="auto">
          <a:xfrm>
            <a:off x="254524" y="772999"/>
            <a:ext cx="4766553" cy="30003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r="50152"/>
          <a:stretch>
            <a:fillRect/>
          </a:stretch>
        </p:blipFill>
        <p:spPr bwMode="auto">
          <a:xfrm>
            <a:off x="3900791" y="1326003"/>
            <a:ext cx="4786009" cy="3000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IIS (cross channel events)</a:t>
            </a:r>
            <a:endParaRPr lang="en-US" dirty="0"/>
          </a:p>
        </p:txBody>
      </p:sp>
      <p:pic>
        <p:nvPicPr>
          <p:cNvPr id="1026" name="Picture 2"/>
          <p:cNvPicPr>
            <a:picLocks noChangeAspect="1" noChangeArrowheads="1"/>
          </p:cNvPicPr>
          <p:nvPr/>
        </p:nvPicPr>
        <p:blipFill>
          <a:blip r:embed="rId2"/>
          <a:srcRect l="49898" b="8293"/>
          <a:stretch>
            <a:fillRect/>
          </a:stretch>
        </p:blipFill>
        <p:spPr bwMode="auto">
          <a:xfrm>
            <a:off x="1946025" y="784116"/>
            <a:ext cx="7127631" cy="4077054"/>
          </a:xfrm>
          <a:prstGeom prst="rect">
            <a:avLst/>
          </a:prstGeom>
          <a:noFill/>
          <a:ln w="9525">
            <a:noFill/>
            <a:miter lim="800000"/>
            <a:headEnd/>
            <a:tailEnd/>
          </a:ln>
          <a:effectLst/>
        </p:spPr>
      </p:pic>
      <p:sp>
        <p:nvSpPr>
          <p:cNvPr id="5" name="TextBox 4"/>
          <p:cNvSpPr txBox="1"/>
          <p:nvPr/>
        </p:nvSpPr>
        <p:spPr>
          <a:xfrm>
            <a:off x="137149" y="772502"/>
            <a:ext cx="1901376" cy="2492990"/>
          </a:xfrm>
          <a:prstGeom prst="rect">
            <a:avLst/>
          </a:prstGeom>
          <a:noFill/>
        </p:spPr>
        <p:txBody>
          <a:bodyPr wrap="square" rtlCol="0">
            <a:spAutoFit/>
          </a:bodyPr>
          <a:lstStyle/>
          <a:p>
            <a:pPr marL="342900" indent="-342900">
              <a:buFont typeface="+mj-lt"/>
              <a:buAutoNum type="arabicPeriod"/>
            </a:pPr>
            <a:r>
              <a:rPr lang="en-US" sz="1200" dirty="0" smtClean="0"/>
              <a:t>Select </a:t>
            </a:r>
            <a:r>
              <a:rPr lang="en-US" sz="1200" dirty="0" err="1" smtClean="0"/>
              <a:t>wavemark</a:t>
            </a:r>
            <a:r>
              <a:rPr lang="en-US" sz="1200" dirty="0" smtClean="0"/>
              <a:t> channel</a:t>
            </a:r>
          </a:p>
          <a:p>
            <a:pPr marL="342900" indent="-342900">
              <a:buFont typeface="+mj-lt"/>
              <a:buAutoNum type="arabicPeriod"/>
            </a:pPr>
            <a:r>
              <a:rPr lang="en-US" sz="1200" dirty="0" smtClean="0"/>
              <a:t>Analysis </a:t>
            </a:r>
            <a:r>
              <a:rPr lang="en-US" sz="1200" dirty="0" smtClean="0">
                <a:sym typeface="Wingdings" pitchFamily="2" charset="2"/>
              </a:rPr>
              <a:t> Memory Buffer  Create New Buffer</a:t>
            </a:r>
          </a:p>
          <a:p>
            <a:pPr marL="342900" indent="-342900">
              <a:buFont typeface="+mj-lt"/>
              <a:buAutoNum type="arabicPeriod"/>
            </a:pPr>
            <a:r>
              <a:rPr lang="en-US" sz="1200" dirty="0" smtClean="0">
                <a:sym typeface="Wingdings" pitchFamily="2" charset="2"/>
              </a:rPr>
              <a:t>Buffer Type “Event-”  Import…</a:t>
            </a:r>
          </a:p>
          <a:p>
            <a:pPr marL="342900" indent="-342900">
              <a:buFont typeface="+mj-lt"/>
              <a:buAutoNum type="arabicPeriod"/>
            </a:pPr>
            <a:r>
              <a:rPr lang="en-US" sz="1200" dirty="0" smtClean="0">
                <a:sym typeface="Wingdings" pitchFamily="2" charset="2"/>
              </a:rPr>
              <a:t>Min Interval = 0.2 sec, Level = threshold 49 </a:t>
            </a:r>
            <a:r>
              <a:rPr lang="en-US" sz="1200" dirty="0" err="1" smtClean="0">
                <a:sym typeface="Wingdings" pitchFamily="2" charset="2"/>
              </a:rPr>
              <a:t>uV</a:t>
            </a:r>
            <a:endParaRPr lang="en-US" sz="1200" dirty="0" smtClean="0">
              <a:sym typeface="Wingdings" pitchFamily="2" charset="2"/>
            </a:endParaRPr>
          </a:p>
          <a:p>
            <a:pPr marL="342900" indent="-342900">
              <a:buFont typeface="+mj-lt"/>
              <a:buAutoNum type="arabicPeriod"/>
            </a:pPr>
            <a:r>
              <a:rPr lang="en-US" sz="1200" dirty="0" smtClean="0">
                <a:sym typeface="Wingdings" pitchFamily="2" charset="2"/>
              </a:rPr>
              <a:t>Write All Memory Channel</a:t>
            </a:r>
          </a:p>
          <a:p>
            <a:pPr marL="342900" indent="-342900">
              <a:buFont typeface="+mj-lt"/>
              <a:buAutoNum type="arabicPeriod"/>
            </a:pPr>
            <a:r>
              <a:rPr lang="en-US" sz="1200" dirty="0" smtClean="0">
                <a:sym typeface="Wingdings" pitchFamily="2" charset="2"/>
              </a:rPr>
              <a:t>Rename “IIS”</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Focal spikes (HC only)</a:t>
            </a:r>
            <a:endParaRPr lang="en-US" dirty="0"/>
          </a:p>
        </p:txBody>
      </p:sp>
      <p:pic>
        <p:nvPicPr>
          <p:cNvPr id="1026" name="Picture 2"/>
          <p:cNvPicPr>
            <a:picLocks noGrp="1" noChangeAspect="1" noChangeArrowheads="1"/>
          </p:cNvPicPr>
          <p:nvPr>
            <p:ph idx="1"/>
          </p:nvPr>
        </p:nvPicPr>
        <p:blipFill>
          <a:blip r:embed="rId2"/>
          <a:srcRect r="11994" b="5436"/>
          <a:stretch>
            <a:fillRect/>
          </a:stretch>
        </p:blipFill>
        <p:spPr bwMode="auto">
          <a:xfrm>
            <a:off x="18120" y="1165840"/>
            <a:ext cx="9125880" cy="3064327"/>
          </a:xfrm>
          <a:prstGeom prst="rect">
            <a:avLst/>
          </a:prstGeom>
          <a:noFill/>
          <a:ln w="9525">
            <a:noFill/>
            <a:miter lim="800000"/>
            <a:headEnd/>
            <a:tailEnd/>
          </a:ln>
          <a:effectLst/>
        </p:spPr>
      </p:pic>
      <p:sp>
        <p:nvSpPr>
          <p:cNvPr id="5" name="Down Arrow 4"/>
          <p:cNvSpPr/>
          <p:nvPr/>
        </p:nvSpPr>
        <p:spPr>
          <a:xfrm>
            <a:off x="3204663" y="1384418"/>
            <a:ext cx="188008" cy="341832"/>
          </a:xfrm>
          <a:prstGeom prst="down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a:t>
            </a:r>
            <a:r>
              <a:rPr lang="en-US" dirty="0" err="1" smtClean="0"/>
              <a:t>Ntrode</a:t>
            </a:r>
            <a:r>
              <a:rPr lang="en-US" dirty="0" smtClean="0"/>
              <a:t> traces</a:t>
            </a:r>
            <a:endParaRPr lang="en-US" dirty="0"/>
          </a:p>
        </p:txBody>
      </p:sp>
      <p:pic>
        <p:nvPicPr>
          <p:cNvPr id="1026" name="Picture 2"/>
          <p:cNvPicPr>
            <a:picLocks noGrp="1" noChangeAspect="1" noChangeArrowheads="1"/>
          </p:cNvPicPr>
          <p:nvPr>
            <p:ph idx="1"/>
          </p:nvPr>
        </p:nvPicPr>
        <p:blipFill>
          <a:blip r:embed="rId2"/>
          <a:srcRect l="50195"/>
          <a:stretch>
            <a:fillRect/>
          </a:stretch>
        </p:blipFill>
        <p:spPr bwMode="auto">
          <a:xfrm>
            <a:off x="2301240" y="1413668"/>
            <a:ext cx="5299108" cy="3324905"/>
          </a:xfrm>
          <a:prstGeom prst="rect">
            <a:avLst/>
          </a:prstGeom>
          <a:noFill/>
          <a:ln w="9525">
            <a:noFill/>
            <a:miter lim="800000"/>
            <a:headEnd/>
            <a:tailEnd/>
          </a:ln>
          <a:effectLst/>
        </p:spPr>
      </p:pic>
      <p:sp>
        <p:nvSpPr>
          <p:cNvPr id="5" name="TextBox 4"/>
          <p:cNvSpPr txBox="1"/>
          <p:nvPr/>
        </p:nvSpPr>
        <p:spPr>
          <a:xfrm>
            <a:off x="212650" y="864781"/>
            <a:ext cx="1733375" cy="1015663"/>
          </a:xfrm>
          <a:prstGeom prst="rect">
            <a:avLst/>
          </a:prstGeom>
          <a:noFill/>
        </p:spPr>
        <p:txBody>
          <a:bodyPr wrap="square" rtlCol="0">
            <a:spAutoFit/>
          </a:bodyPr>
          <a:lstStyle/>
          <a:p>
            <a:pPr marL="342900" indent="-342900">
              <a:buFont typeface="+mj-lt"/>
              <a:buAutoNum type="arabicPeriod"/>
            </a:pPr>
            <a:r>
              <a:rPr lang="en-US" sz="1000" dirty="0" smtClean="0"/>
              <a:t>Get channel info. Points=532, </a:t>
            </a:r>
            <a:r>
              <a:rPr lang="en-US" sz="1000" dirty="0" err="1" smtClean="0"/>
              <a:t>Pretrig</a:t>
            </a:r>
            <a:r>
              <a:rPr lang="en-US" sz="1000" dirty="0" smtClean="0"/>
              <a:t>=171</a:t>
            </a:r>
            <a:r>
              <a:rPr lang="en-US" sz="1000" smtClean="0"/>
              <a:t>, Traces=4</a:t>
            </a:r>
          </a:p>
          <a:p>
            <a:pPr marL="342900" indent="-342900">
              <a:buFont typeface="+mj-lt"/>
              <a:buAutoNum type="arabicPeriod"/>
            </a:pPr>
            <a:endParaRPr lang="en-US" sz="1000" smtClean="0"/>
          </a:p>
          <a:p>
            <a:pPr marL="342900" indent="-342900">
              <a:buFont typeface="+mj-lt"/>
              <a:buAutoNum type="arabicPeriod"/>
            </a:pPr>
            <a:endParaRPr lang="en-US" sz="1000" dirty="0" smtClean="0"/>
          </a:p>
          <a:p>
            <a:pPr marL="342900" indent="-342900">
              <a:buFont typeface="+mj-lt"/>
              <a:buAutoNum type="arabicPeriod"/>
            </a:pPr>
            <a:endParaRPr lang="en-US" sz="10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correlation</a:t>
            </a:r>
            <a:endParaRPr lang="en-US" dirty="0"/>
          </a:p>
        </p:txBody>
      </p:sp>
      <p:pic>
        <p:nvPicPr>
          <p:cNvPr id="1026" name="Picture 2"/>
          <p:cNvPicPr>
            <a:picLocks noGrp="1" noChangeAspect="1" noChangeArrowheads="1"/>
          </p:cNvPicPr>
          <p:nvPr>
            <p:ph idx="1"/>
          </p:nvPr>
        </p:nvPicPr>
        <p:blipFill>
          <a:blip r:embed="rId2"/>
          <a:srcRect r="50000" b="4154"/>
          <a:stretch>
            <a:fillRect/>
          </a:stretch>
        </p:blipFill>
        <p:spPr bwMode="auto">
          <a:xfrm>
            <a:off x="236219" y="918369"/>
            <a:ext cx="6073749" cy="3638391"/>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r="50238" b="4818"/>
          <a:stretch>
            <a:fillRect/>
          </a:stretch>
        </p:blipFill>
        <p:spPr bwMode="auto">
          <a:xfrm>
            <a:off x="4717388" y="1258986"/>
            <a:ext cx="3185160" cy="1903876"/>
          </a:xfrm>
          <a:prstGeom prst="rect">
            <a:avLst/>
          </a:prstGeom>
          <a:noFill/>
          <a:ln w="9525">
            <a:noFill/>
            <a:miter lim="800000"/>
            <a:headEnd/>
            <a:tailEnd/>
          </a:ln>
          <a:effectLst/>
        </p:spPr>
      </p:pic>
      <p:sp>
        <p:nvSpPr>
          <p:cNvPr id="6" name="TextBox 5"/>
          <p:cNvSpPr txBox="1"/>
          <p:nvPr/>
        </p:nvSpPr>
        <p:spPr>
          <a:xfrm>
            <a:off x="1562100" y="4646414"/>
            <a:ext cx="1760220" cy="369332"/>
          </a:xfrm>
          <a:prstGeom prst="rect">
            <a:avLst/>
          </a:prstGeom>
          <a:noFill/>
        </p:spPr>
        <p:txBody>
          <a:bodyPr wrap="square" rtlCol="0">
            <a:spAutoFit/>
          </a:bodyPr>
          <a:lstStyle/>
          <a:p>
            <a:r>
              <a:rPr lang="en-US" dirty="0" smtClean="0"/>
              <a:t>FC-OC</a:t>
            </a:r>
            <a:endParaRPr lang="en-US" dirty="0"/>
          </a:p>
        </p:txBody>
      </p:sp>
      <p:sp>
        <p:nvSpPr>
          <p:cNvPr id="7" name="TextBox 6"/>
          <p:cNvSpPr txBox="1"/>
          <p:nvPr/>
        </p:nvSpPr>
        <p:spPr>
          <a:xfrm>
            <a:off x="5707380" y="3291840"/>
            <a:ext cx="1760220" cy="369332"/>
          </a:xfrm>
          <a:prstGeom prst="rect">
            <a:avLst/>
          </a:prstGeom>
          <a:noFill/>
        </p:spPr>
        <p:txBody>
          <a:bodyPr wrap="square" rtlCol="0">
            <a:spAutoFit/>
          </a:bodyPr>
          <a:lstStyle/>
          <a:p>
            <a:r>
              <a:rPr lang="en-US" dirty="0" smtClean="0"/>
              <a:t>FC-RHC</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buNone/>
            </a:pPr>
            <a:r>
              <a:rPr lang="en-US" sz="7200" dirty="0" smtClean="0"/>
              <a:t>PERFORMANCE</a:t>
            </a:r>
            <a:endParaRPr lang="en-US" sz="72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Automated detection of </a:t>
            </a:r>
            <a:r>
              <a:rPr lang="en-US" sz="2000" dirty="0" err="1" smtClean="0"/>
              <a:t>interictal</a:t>
            </a:r>
            <a:r>
              <a:rPr lang="en-US" sz="2000" dirty="0" smtClean="0"/>
              <a:t> spikes w/ artifact rejection</a:t>
            </a:r>
            <a:endParaRPr lang="en-US" sz="2000" dirty="0"/>
          </a:p>
        </p:txBody>
      </p:sp>
      <p:pic>
        <p:nvPicPr>
          <p:cNvPr id="2050" name="Picture 2"/>
          <p:cNvPicPr>
            <a:picLocks noGrp="1" noChangeAspect="1" noChangeArrowheads="1"/>
          </p:cNvPicPr>
          <p:nvPr>
            <p:ph idx="1"/>
          </p:nvPr>
        </p:nvPicPr>
        <p:blipFill>
          <a:blip r:embed="rId3"/>
          <a:srcRect t="14764" r="52632" b="3927"/>
          <a:stretch>
            <a:fillRect/>
          </a:stretch>
        </p:blipFill>
        <p:spPr bwMode="auto">
          <a:xfrm>
            <a:off x="138225" y="1271913"/>
            <a:ext cx="4851090" cy="2602213"/>
          </a:xfrm>
          <a:prstGeom prst="rect">
            <a:avLst/>
          </a:prstGeom>
          <a:noFill/>
          <a:ln w="9525">
            <a:noFill/>
            <a:miter lim="800000"/>
            <a:headEnd/>
            <a:tailEnd/>
          </a:ln>
        </p:spPr>
      </p:pic>
      <p:pic>
        <p:nvPicPr>
          <p:cNvPr id="6" name="Picture 2"/>
          <p:cNvPicPr>
            <a:picLocks noChangeAspect="1" noChangeArrowheads="1"/>
          </p:cNvPicPr>
          <p:nvPr/>
        </p:nvPicPr>
        <p:blipFill>
          <a:blip r:embed="rId4"/>
          <a:srcRect l="5118" t="13937" r="58441" b="4478"/>
          <a:stretch>
            <a:fillRect/>
          </a:stretch>
        </p:blipFill>
        <p:spPr bwMode="auto">
          <a:xfrm>
            <a:off x="5252480" y="1431862"/>
            <a:ext cx="3450258" cy="2413911"/>
          </a:xfrm>
          <a:prstGeom prst="rect">
            <a:avLst/>
          </a:prstGeom>
          <a:noFill/>
          <a:ln w="9525">
            <a:noFill/>
            <a:miter lim="800000"/>
            <a:headEnd/>
            <a:tailEnd/>
          </a:ln>
        </p:spPr>
      </p:pic>
      <p:sp>
        <p:nvSpPr>
          <p:cNvPr id="7" name="TextBox 6"/>
          <p:cNvSpPr txBox="1"/>
          <p:nvPr/>
        </p:nvSpPr>
        <p:spPr>
          <a:xfrm>
            <a:off x="0" y="3331547"/>
            <a:ext cx="361507" cy="276999"/>
          </a:xfrm>
          <a:prstGeom prst="rect">
            <a:avLst/>
          </a:prstGeom>
          <a:noFill/>
        </p:spPr>
        <p:txBody>
          <a:bodyPr wrap="square" rtlCol="0">
            <a:spAutoFit/>
          </a:bodyPr>
          <a:lstStyle/>
          <a:p>
            <a:r>
              <a:rPr lang="en-US" sz="1200" dirty="0" smtClean="0"/>
              <a:t>EC</a:t>
            </a:r>
            <a:endParaRPr lang="en-US" sz="1200" dirty="0"/>
          </a:p>
        </p:txBody>
      </p:sp>
      <p:sp>
        <p:nvSpPr>
          <p:cNvPr id="8" name="TextBox 7"/>
          <p:cNvSpPr txBox="1"/>
          <p:nvPr/>
        </p:nvSpPr>
        <p:spPr>
          <a:xfrm>
            <a:off x="7086" y="2856628"/>
            <a:ext cx="361507" cy="276999"/>
          </a:xfrm>
          <a:prstGeom prst="rect">
            <a:avLst/>
          </a:prstGeom>
          <a:noFill/>
        </p:spPr>
        <p:txBody>
          <a:bodyPr wrap="square" rtlCol="0">
            <a:spAutoFit/>
          </a:bodyPr>
          <a:lstStyle/>
          <a:p>
            <a:r>
              <a:rPr lang="en-US" sz="1200" dirty="0" smtClean="0"/>
              <a:t>FC</a:t>
            </a:r>
            <a:endParaRPr lang="en-US" sz="1200" dirty="0"/>
          </a:p>
        </p:txBody>
      </p:sp>
      <p:sp>
        <p:nvSpPr>
          <p:cNvPr id="9" name="TextBox 8"/>
          <p:cNvSpPr txBox="1"/>
          <p:nvPr/>
        </p:nvSpPr>
        <p:spPr>
          <a:xfrm>
            <a:off x="-14178" y="2069817"/>
            <a:ext cx="450114" cy="276999"/>
          </a:xfrm>
          <a:prstGeom prst="rect">
            <a:avLst/>
          </a:prstGeom>
          <a:noFill/>
        </p:spPr>
        <p:txBody>
          <a:bodyPr wrap="square" rtlCol="0">
            <a:spAutoFit/>
          </a:bodyPr>
          <a:lstStyle/>
          <a:p>
            <a:r>
              <a:rPr lang="en-US" sz="1200" dirty="0" smtClean="0"/>
              <a:t>LHC</a:t>
            </a:r>
            <a:endParaRPr lang="en-US" sz="1200" dirty="0"/>
          </a:p>
        </p:txBody>
      </p:sp>
      <p:sp>
        <p:nvSpPr>
          <p:cNvPr id="10" name="TextBox 9"/>
          <p:cNvSpPr txBox="1"/>
          <p:nvPr/>
        </p:nvSpPr>
        <p:spPr>
          <a:xfrm>
            <a:off x="-21266" y="1559453"/>
            <a:ext cx="450114" cy="276999"/>
          </a:xfrm>
          <a:prstGeom prst="rect">
            <a:avLst/>
          </a:prstGeom>
          <a:noFill/>
        </p:spPr>
        <p:txBody>
          <a:bodyPr wrap="square" rtlCol="0">
            <a:spAutoFit/>
          </a:bodyPr>
          <a:lstStyle/>
          <a:p>
            <a:r>
              <a:rPr lang="en-US" sz="1200" dirty="0" smtClean="0"/>
              <a:t>RHC</a:t>
            </a:r>
            <a:endParaRPr lang="en-US" sz="1200" dirty="0"/>
          </a:p>
        </p:txBody>
      </p:sp>
      <p:sp>
        <p:nvSpPr>
          <p:cNvPr id="11" name="TextBox 10"/>
          <p:cNvSpPr txBox="1"/>
          <p:nvPr/>
        </p:nvSpPr>
        <p:spPr>
          <a:xfrm>
            <a:off x="1964382" y="4238847"/>
            <a:ext cx="5613987" cy="523220"/>
          </a:xfrm>
          <a:prstGeom prst="rect">
            <a:avLst/>
          </a:prstGeom>
          <a:noFill/>
        </p:spPr>
        <p:txBody>
          <a:bodyPr wrap="square" rtlCol="0">
            <a:spAutoFit/>
          </a:bodyPr>
          <a:lstStyle/>
          <a:p>
            <a:r>
              <a:rPr lang="en-US" sz="1400" dirty="0" smtClean="0"/>
              <a:t>How?</a:t>
            </a:r>
          </a:p>
          <a:p>
            <a:r>
              <a:rPr lang="en-US" sz="1400" dirty="0" smtClean="0"/>
              <a:t>With waveform shapes based on templates and amplitude thresholds</a:t>
            </a:r>
            <a:endParaRPr lang="en-US" sz="14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Spike Detection Performance</a:t>
            </a:r>
            <a:endParaRPr lang="en-US" dirty="0"/>
          </a:p>
        </p:txBody>
      </p:sp>
      <p:cxnSp>
        <p:nvCxnSpPr>
          <p:cNvPr id="5" name="Straight Connector 4"/>
          <p:cNvCxnSpPr/>
          <p:nvPr/>
        </p:nvCxnSpPr>
        <p:spPr>
          <a:xfrm>
            <a:off x="19236690" y="4252913"/>
            <a:ext cx="4924425" cy="0"/>
          </a:xfrm>
          <a:prstGeom prst="line">
            <a:avLst/>
          </a:prstGeom>
          <a:ln w="19050">
            <a:solidFill>
              <a:sysClr val="windowText" lastClr="00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9960590" y="6291264"/>
            <a:ext cx="4010025" cy="0"/>
          </a:xfrm>
          <a:prstGeom prst="line">
            <a:avLst/>
          </a:prstGeom>
          <a:ln w="19050">
            <a:solidFill>
              <a:sysClr val="windowText" lastClr="00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9389090" y="4405313"/>
            <a:ext cx="4924425" cy="0"/>
          </a:xfrm>
          <a:prstGeom prst="line">
            <a:avLst/>
          </a:prstGeom>
          <a:ln w="19050">
            <a:solidFill>
              <a:sysClr val="windowText" lastClr="0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112990" y="6443664"/>
            <a:ext cx="4010025" cy="0"/>
          </a:xfrm>
          <a:prstGeom prst="line">
            <a:avLst/>
          </a:prstGeom>
          <a:ln w="19050">
            <a:solidFill>
              <a:sysClr val="windowText" lastClr="000000"/>
            </a:solidFill>
            <a:prstDash val="soli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93457" y="806767"/>
            <a:ext cx="6334125" cy="3667126"/>
            <a:chOff x="1404937" y="738187"/>
            <a:chExt cx="6334125" cy="3667126"/>
          </a:xfrm>
        </p:grpSpPr>
        <p:graphicFrame>
          <p:nvGraphicFramePr>
            <p:cNvPr id="4" name="Chart 3"/>
            <p:cNvGraphicFramePr/>
            <p:nvPr/>
          </p:nvGraphicFramePr>
          <p:xfrm>
            <a:off x="1404937" y="738187"/>
            <a:ext cx="6334125" cy="3667126"/>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p:cNvCxnSpPr/>
            <p:nvPr/>
          </p:nvCxnSpPr>
          <p:spPr>
            <a:xfrm>
              <a:off x="2678428" y="1943100"/>
              <a:ext cx="4924425" cy="0"/>
            </a:xfrm>
            <a:prstGeom prst="line">
              <a:avLst/>
            </a:prstGeom>
            <a:ln w="19050">
              <a:solidFill>
                <a:sysClr val="windowText" lastClr="00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79468" y="4038601"/>
              <a:ext cx="4010025" cy="0"/>
            </a:xfrm>
            <a:prstGeom prst="line">
              <a:avLst/>
            </a:prstGeom>
            <a:ln w="19050">
              <a:solidFill>
                <a:sysClr val="windowText" lastClr="000000"/>
              </a:solidFill>
              <a:prstDash val="solid"/>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0" y="4774168"/>
            <a:ext cx="4263390" cy="276999"/>
          </a:xfrm>
          <a:prstGeom prst="rect">
            <a:avLst/>
          </a:prstGeom>
          <a:noFill/>
        </p:spPr>
        <p:txBody>
          <a:bodyPr wrap="square" rtlCol="0">
            <a:spAutoFit/>
          </a:bodyPr>
          <a:lstStyle/>
          <a:p>
            <a:r>
              <a:rPr lang="en-US" sz="1200" dirty="0" smtClean="0"/>
              <a:t>Validated on long recording  (19.4hrs) of 5.6 wk old Tg2576 male</a:t>
            </a:r>
            <a:endParaRPr lang="en-US" sz="12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Diurnal Cycle of Spikes</a:t>
            </a:r>
            <a:endParaRPr lang="en-US" dirty="0"/>
          </a:p>
        </p:txBody>
      </p:sp>
      <p:graphicFrame>
        <p:nvGraphicFramePr>
          <p:cNvPr id="13" name="Chart 12"/>
          <p:cNvGraphicFramePr/>
          <p:nvPr/>
        </p:nvGraphicFramePr>
        <p:xfrm>
          <a:off x="457200" y="1195387"/>
          <a:ext cx="4010025" cy="27336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p:nvPr/>
        </p:nvGraphicFramePr>
        <p:xfrm>
          <a:off x="4652963" y="1195387"/>
          <a:ext cx="4010025" cy="2733675"/>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a:off x="0" y="4774168"/>
            <a:ext cx="4263390" cy="276999"/>
          </a:xfrm>
          <a:prstGeom prst="rect">
            <a:avLst/>
          </a:prstGeom>
          <a:noFill/>
        </p:spPr>
        <p:txBody>
          <a:bodyPr wrap="square" rtlCol="0">
            <a:spAutoFit/>
          </a:bodyPr>
          <a:lstStyle/>
          <a:p>
            <a:r>
              <a:rPr lang="en-US" sz="1200" dirty="0" smtClean="0"/>
              <a:t>Validated on </a:t>
            </a:r>
            <a:r>
              <a:rPr lang="en-US" sz="1200" dirty="0" err="1" smtClean="0"/>
              <a:t>ON</a:t>
            </a:r>
            <a:r>
              <a:rPr lang="en-US" sz="1200" dirty="0" smtClean="0"/>
              <a:t> recording  (19.4hrs) of 5.6 wk old Tg2576 male</a:t>
            </a:r>
            <a:endParaRPr lang="en-US" sz="12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275421" y="1565075"/>
            <a:ext cx="8505022" cy="225378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Waveforms</a:t>
            </a:r>
            <a:endParaRPr lang="en-US" dirty="0"/>
          </a:p>
        </p:txBody>
      </p:sp>
      <p:sp>
        <p:nvSpPr>
          <p:cNvPr id="5" name="TextBox 4"/>
          <p:cNvSpPr txBox="1"/>
          <p:nvPr/>
        </p:nvSpPr>
        <p:spPr>
          <a:xfrm>
            <a:off x="1079651" y="1317303"/>
            <a:ext cx="2005070" cy="276999"/>
          </a:xfrm>
          <a:prstGeom prst="rect">
            <a:avLst/>
          </a:prstGeom>
          <a:noFill/>
        </p:spPr>
        <p:txBody>
          <a:bodyPr wrap="square" rtlCol="0">
            <a:spAutoFit/>
          </a:bodyPr>
          <a:lstStyle/>
          <a:p>
            <a:pPr algn="ctr"/>
            <a:r>
              <a:rPr lang="en-US" sz="1200" b="1" dirty="0" smtClean="0"/>
              <a:t>Movement-related Artifacts</a:t>
            </a:r>
            <a:endParaRPr lang="en-US" sz="1200" b="1" dirty="0"/>
          </a:p>
        </p:txBody>
      </p:sp>
      <p:sp>
        <p:nvSpPr>
          <p:cNvPr id="6" name="TextBox 5"/>
          <p:cNvSpPr txBox="1"/>
          <p:nvPr/>
        </p:nvSpPr>
        <p:spPr>
          <a:xfrm>
            <a:off x="3854066" y="1321127"/>
            <a:ext cx="2005070" cy="276999"/>
          </a:xfrm>
          <a:prstGeom prst="rect">
            <a:avLst/>
          </a:prstGeom>
          <a:noFill/>
        </p:spPr>
        <p:txBody>
          <a:bodyPr wrap="square" rtlCol="0">
            <a:spAutoFit/>
          </a:bodyPr>
          <a:lstStyle/>
          <a:p>
            <a:pPr algn="ctr"/>
            <a:r>
              <a:rPr lang="en-US" sz="1200" b="1" dirty="0" err="1" smtClean="0"/>
              <a:t>Interictal</a:t>
            </a:r>
            <a:r>
              <a:rPr lang="en-US" sz="1200" b="1" dirty="0" smtClean="0"/>
              <a:t> Spikes</a:t>
            </a:r>
            <a:endParaRPr lang="en-US" sz="1200" b="1" dirty="0"/>
          </a:p>
        </p:txBody>
      </p:sp>
      <p:sp>
        <p:nvSpPr>
          <p:cNvPr id="7" name="TextBox 6"/>
          <p:cNvSpPr txBox="1"/>
          <p:nvPr/>
        </p:nvSpPr>
        <p:spPr>
          <a:xfrm>
            <a:off x="6560543" y="1310110"/>
            <a:ext cx="2005070" cy="276999"/>
          </a:xfrm>
          <a:prstGeom prst="rect">
            <a:avLst/>
          </a:prstGeom>
          <a:noFill/>
        </p:spPr>
        <p:txBody>
          <a:bodyPr wrap="square" rtlCol="0">
            <a:spAutoFit/>
          </a:bodyPr>
          <a:lstStyle/>
          <a:p>
            <a:pPr algn="ctr"/>
            <a:r>
              <a:rPr lang="en-US" sz="1200" b="1" dirty="0" smtClean="0"/>
              <a:t>Overlay</a:t>
            </a:r>
            <a:endParaRPr lang="en-US" sz="1200" b="1" dirty="0"/>
          </a:p>
        </p:txBody>
      </p:sp>
      <p:sp>
        <p:nvSpPr>
          <p:cNvPr id="8" name="Rectangle 7"/>
          <p:cNvSpPr/>
          <p:nvPr/>
        </p:nvSpPr>
        <p:spPr>
          <a:xfrm>
            <a:off x="275421" y="1565075"/>
            <a:ext cx="3272010" cy="210354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547431" y="1565075"/>
            <a:ext cx="2622014" cy="210354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167638" y="1563237"/>
            <a:ext cx="2756023" cy="210354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367783" y="2500829"/>
            <a:ext cx="605928" cy="246221"/>
          </a:xfrm>
          <a:prstGeom prst="rect">
            <a:avLst/>
          </a:prstGeom>
          <a:noFill/>
        </p:spPr>
        <p:txBody>
          <a:bodyPr wrap="square" rtlCol="0">
            <a:spAutoFit/>
          </a:bodyPr>
          <a:lstStyle/>
          <a:p>
            <a:r>
              <a:rPr lang="en-US" sz="1000" dirty="0" smtClean="0"/>
              <a:t>EC</a:t>
            </a:r>
            <a:endParaRPr lang="en-US" sz="1000" dirty="0"/>
          </a:p>
        </p:txBody>
      </p:sp>
      <p:sp>
        <p:nvSpPr>
          <p:cNvPr id="12" name="TextBox 11"/>
          <p:cNvSpPr txBox="1"/>
          <p:nvPr/>
        </p:nvSpPr>
        <p:spPr>
          <a:xfrm>
            <a:off x="7093067" y="2498991"/>
            <a:ext cx="605928" cy="246221"/>
          </a:xfrm>
          <a:prstGeom prst="rect">
            <a:avLst/>
          </a:prstGeom>
          <a:noFill/>
        </p:spPr>
        <p:txBody>
          <a:bodyPr wrap="square" rtlCol="0">
            <a:spAutoFit/>
          </a:bodyPr>
          <a:lstStyle/>
          <a:p>
            <a:r>
              <a:rPr lang="en-US" sz="1000" dirty="0" smtClean="0"/>
              <a:t>FC</a:t>
            </a:r>
            <a:endParaRPr lang="en-US" sz="1000" dirty="0"/>
          </a:p>
        </p:txBody>
      </p:sp>
      <p:sp>
        <p:nvSpPr>
          <p:cNvPr id="13" name="TextBox 12"/>
          <p:cNvSpPr txBox="1"/>
          <p:nvPr/>
        </p:nvSpPr>
        <p:spPr>
          <a:xfrm>
            <a:off x="7686147" y="2497153"/>
            <a:ext cx="605928" cy="246221"/>
          </a:xfrm>
          <a:prstGeom prst="rect">
            <a:avLst/>
          </a:prstGeom>
          <a:noFill/>
        </p:spPr>
        <p:txBody>
          <a:bodyPr wrap="square" rtlCol="0">
            <a:spAutoFit/>
          </a:bodyPr>
          <a:lstStyle/>
          <a:p>
            <a:r>
              <a:rPr lang="en-US" sz="1000" dirty="0" smtClean="0"/>
              <a:t>LHC</a:t>
            </a:r>
            <a:endParaRPr lang="en-US" sz="1000" dirty="0"/>
          </a:p>
        </p:txBody>
      </p:sp>
      <p:sp>
        <p:nvSpPr>
          <p:cNvPr id="14" name="TextBox 13"/>
          <p:cNvSpPr txBox="1"/>
          <p:nvPr/>
        </p:nvSpPr>
        <p:spPr>
          <a:xfrm>
            <a:off x="8312278" y="2495315"/>
            <a:ext cx="605928" cy="246221"/>
          </a:xfrm>
          <a:prstGeom prst="rect">
            <a:avLst/>
          </a:prstGeom>
          <a:noFill/>
        </p:spPr>
        <p:txBody>
          <a:bodyPr wrap="square" rtlCol="0">
            <a:spAutoFit/>
          </a:bodyPr>
          <a:lstStyle/>
          <a:p>
            <a:r>
              <a:rPr lang="en-US" sz="1000" dirty="0" smtClean="0"/>
              <a:t>RHC</a:t>
            </a:r>
            <a:endParaRPr lang="en-US" sz="1000" dirty="0"/>
          </a:p>
        </p:txBody>
      </p:sp>
      <p:sp>
        <p:nvSpPr>
          <p:cNvPr id="15" name="TextBox 14"/>
          <p:cNvSpPr txBox="1"/>
          <p:nvPr/>
        </p:nvSpPr>
        <p:spPr>
          <a:xfrm>
            <a:off x="0" y="4774168"/>
            <a:ext cx="4263390" cy="276999"/>
          </a:xfrm>
          <a:prstGeom prst="rect">
            <a:avLst/>
          </a:prstGeom>
          <a:noFill/>
        </p:spPr>
        <p:txBody>
          <a:bodyPr wrap="square" rtlCol="0">
            <a:spAutoFit/>
          </a:bodyPr>
          <a:lstStyle/>
          <a:p>
            <a:r>
              <a:rPr lang="en-US" sz="1200" dirty="0" smtClean="0"/>
              <a:t>Validated on </a:t>
            </a:r>
            <a:r>
              <a:rPr lang="en-US" sz="1200" dirty="0" err="1" smtClean="0"/>
              <a:t>ON</a:t>
            </a:r>
            <a:r>
              <a:rPr lang="en-US" sz="1200" dirty="0" smtClean="0"/>
              <a:t> recording  (19.4hrs) of 5.6 wk old Tg2576 male</a:t>
            </a:r>
            <a:endParaRPr lang="en-US" sz="12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waveform</a:t>
            </a:r>
            <a:endParaRPr lang="en-US" dirty="0"/>
          </a:p>
        </p:txBody>
      </p:sp>
      <p:pic>
        <p:nvPicPr>
          <p:cNvPr id="1026" name="Picture 2" descr="spikewave.jpg"/>
          <p:cNvPicPr>
            <a:picLocks noChangeAspect="1" noChangeArrowheads="1"/>
          </p:cNvPicPr>
          <p:nvPr/>
        </p:nvPicPr>
        <p:blipFill>
          <a:blip r:embed="rId3"/>
          <a:srcRect/>
          <a:stretch>
            <a:fillRect/>
          </a:stretch>
        </p:blipFill>
        <p:spPr bwMode="auto">
          <a:xfrm>
            <a:off x="6075397" y="882656"/>
            <a:ext cx="2853813" cy="611747"/>
          </a:xfrm>
          <a:prstGeom prst="rect">
            <a:avLst/>
          </a:prstGeom>
          <a:noFill/>
        </p:spPr>
      </p:pic>
      <p:sp>
        <p:nvSpPr>
          <p:cNvPr id="6" name="TextBox 5"/>
          <p:cNvSpPr txBox="1">
            <a:spLocks noChangeArrowheads="1"/>
          </p:cNvSpPr>
          <p:nvPr/>
        </p:nvSpPr>
        <p:spPr bwMode="auto">
          <a:xfrm>
            <a:off x="0" y="4119518"/>
            <a:ext cx="1928553" cy="862013"/>
          </a:xfrm>
          <a:prstGeom prst="rect">
            <a:avLst/>
          </a:prstGeom>
          <a:noFill/>
          <a:ln w="9525">
            <a:noFill/>
            <a:miter lim="800000"/>
            <a:headEnd/>
            <a:tailEnd/>
          </a:ln>
        </p:spPr>
        <p:txBody>
          <a:bodyPr wrap="square">
            <a:spAutoFit/>
          </a:bodyPr>
          <a:lstStyle/>
          <a:p>
            <a:r>
              <a:rPr lang="en-US" sz="1000" b="1" dirty="0"/>
              <a:t>Waveform Ave </a:t>
            </a:r>
            <a:r>
              <a:rPr lang="en-US" sz="1000" dirty="0"/>
              <a:t>(black)+ </a:t>
            </a:r>
            <a:r>
              <a:rPr lang="en-US" sz="1000" b="1" dirty="0">
                <a:solidFill>
                  <a:srgbClr val="FF0000"/>
                </a:solidFill>
              </a:rPr>
              <a:t>SD</a:t>
            </a:r>
            <a:r>
              <a:rPr lang="en-US" sz="1000" dirty="0">
                <a:solidFill>
                  <a:srgbClr val="FF0000"/>
                </a:solidFill>
              </a:rPr>
              <a:t> (red)</a:t>
            </a:r>
          </a:p>
          <a:p>
            <a:r>
              <a:rPr lang="en-US" sz="1000" dirty="0"/>
              <a:t>Filters: none</a:t>
            </a:r>
          </a:p>
          <a:p>
            <a:r>
              <a:rPr lang="en-US" sz="1000" dirty="0"/>
              <a:t>Time: 0 to Max</a:t>
            </a:r>
          </a:p>
          <a:p>
            <a:r>
              <a:rPr lang="en-US" sz="1000" dirty="0" smtClean="0"/>
              <a:t>0.25s </a:t>
            </a:r>
            <a:r>
              <a:rPr lang="en-US" sz="1000" dirty="0"/>
              <a:t>bins</a:t>
            </a:r>
          </a:p>
          <a:p>
            <a:r>
              <a:rPr lang="en-US" sz="1000" dirty="0"/>
              <a:t>Trigger on self</a:t>
            </a:r>
          </a:p>
        </p:txBody>
      </p:sp>
      <p:pic>
        <p:nvPicPr>
          <p:cNvPr id="3" name="Picture 2"/>
          <p:cNvPicPr>
            <a:picLocks noChangeAspect="1" noChangeArrowheads="1"/>
          </p:cNvPicPr>
          <p:nvPr/>
        </p:nvPicPr>
        <p:blipFill>
          <a:blip r:embed="rId4"/>
          <a:srcRect l="64374" t="17090" r="27690" b="56035"/>
          <a:stretch>
            <a:fillRect/>
          </a:stretch>
        </p:blipFill>
        <p:spPr bwMode="auto">
          <a:xfrm>
            <a:off x="216131" y="827116"/>
            <a:ext cx="2219498" cy="2348631"/>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l="54257" t="12117" r="37145" b="59831"/>
          <a:stretch>
            <a:fillRect/>
          </a:stretch>
        </p:blipFill>
        <p:spPr bwMode="auto">
          <a:xfrm>
            <a:off x="2435629" y="933293"/>
            <a:ext cx="2076813" cy="2117477"/>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l="50662"/>
          <a:stretch>
            <a:fillRect/>
          </a:stretch>
        </p:blipFill>
        <p:spPr bwMode="auto">
          <a:xfrm>
            <a:off x="4588112" y="1800969"/>
            <a:ext cx="4341098" cy="27495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 Peaks</a:t>
            </a:r>
            <a:endParaRPr lang="en-US" dirty="0"/>
          </a:p>
        </p:txBody>
      </p:sp>
      <p:sp>
        <p:nvSpPr>
          <p:cNvPr id="4" name="TextBox 3"/>
          <p:cNvSpPr txBox="1"/>
          <p:nvPr/>
        </p:nvSpPr>
        <p:spPr>
          <a:xfrm>
            <a:off x="159488" y="786809"/>
            <a:ext cx="1646232" cy="1323439"/>
          </a:xfrm>
          <a:prstGeom prst="rect">
            <a:avLst/>
          </a:prstGeom>
          <a:noFill/>
        </p:spPr>
        <p:txBody>
          <a:bodyPr wrap="square" rtlCol="0">
            <a:spAutoFit/>
          </a:bodyPr>
          <a:lstStyle/>
          <a:p>
            <a:pPr marL="342900" indent="-342900">
              <a:buFont typeface="+mj-lt"/>
              <a:buAutoNum type="arabicPeriod"/>
            </a:pPr>
            <a:r>
              <a:rPr lang="en-US" sz="1000" dirty="0" smtClean="0"/>
              <a:t>Detect peaks of </a:t>
            </a:r>
            <a:r>
              <a:rPr lang="en-US" sz="1000" dirty="0" err="1" smtClean="0"/>
              <a:t>wavemark</a:t>
            </a:r>
            <a:r>
              <a:rPr lang="en-US" sz="1000" dirty="0" smtClean="0"/>
              <a:t> data.  (Create New Buffer Channel)</a:t>
            </a:r>
          </a:p>
          <a:p>
            <a:pPr marL="342900" indent="-342900">
              <a:buFont typeface="+mj-lt"/>
              <a:buAutoNum type="arabicPeriod"/>
            </a:pPr>
            <a:r>
              <a:rPr lang="en-US" sz="1000" dirty="0" smtClean="0"/>
              <a:t>Buffer Type = Event-</a:t>
            </a:r>
          </a:p>
          <a:p>
            <a:pPr marL="342900" indent="-342900">
              <a:buFont typeface="+mj-lt"/>
              <a:buAutoNum type="arabicPeriod"/>
            </a:pPr>
            <a:r>
              <a:rPr lang="en-US" sz="1000" dirty="0" smtClean="0"/>
              <a:t>Mode = Peaks</a:t>
            </a:r>
          </a:p>
          <a:p>
            <a:pPr marL="342900" indent="-342900">
              <a:buFont typeface="+mj-lt"/>
              <a:buAutoNum type="arabicPeriod"/>
            </a:pPr>
            <a:r>
              <a:rPr lang="en-US" sz="1000" dirty="0" smtClean="0"/>
              <a:t>Min interval = 0.5 sec</a:t>
            </a:r>
          </a:p>
          <a:p>
            <a:pPr marL="342900" indent="-342900">
              <a:buFont typeface="+mj-lt"/>
              <a:buAutoNum type="arabicPeriod"/>
            </a:pPr>
            <a:r>
              <a:rPr lang="en-US" sz="1000" dirty="0" smtClean="0"/>
              <a:t>Size = 5 </a:t>
            </a:r>
            <a:r>
              <a:rPr lang="en-US" sz="1000" dirty="0" err="1" smtClean="0"/>
              <a:t>uV</a:t>
            </a:r>
            <a:endParaRPr lang="en-US" sz="1000" dirty="0"/>
          </a:p>
        </p:txBody>
      </p:sp>
      <p:pic>
        <p:nvPicPr>
          <p:cNvPr id="3" name="Picture 2"/>
          <p:cNvPicPr>
            <a:picLocks noChangeAspect="1" noChangeArrowheads="1"/>
          </p:cNvPicPr>
          <p:nvPr/>
        </p:nvPicPr>
        <p:blipFill>
          <a:blip r:embed="rId2"/>
          <a:srcRect r="59951" b="6227"/>
          <a:stretch>
            <a:fillRect/>
          </a:stretch>
        </p:blipFill>
        <p:spPr bwMode="auto">
          <a:xfrm>
            <a:off x="2641600" y="993700"/>
            <a:ext cx="5189415" cy="37971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Inter-Spike Interval Histogram</a:t>
            </a:r>
            <a:endParaRPr lang="en-US" dirty="0"/>
          </a:p>
        </p:txBody>
      </p:sp>
      <p:sp>
        <p:nvSpPr>
          <p:cNvPr id="3" name="Content Placeholder 2"/>
          <p:cNvSpPr>
            <a:spLocks noGrp="1"/>
          </p:cNvSpPr>
          <p:nvPr>
            <p:ph idx="1"/>
          </p:nvPr>
        </p:nvSpPr>
        <p:spPr>
          <a:xfrm>
            <a:off x="457200" y="804467"/>
            <a:ext cx="2049780" cy="3790156"/>
          </a:xfrm>
        </p:spPr>
        <p:txBody>
          <a:bodyPr>
            <a:normAutofit/>
          </a:bodyPr>
          <a:lstStyle/>
          <a:p>
            <a:pPr>
              <a:buFont typeface="+mj-lt"/>
              <a:buAutoNum type="arabicPeriod"/>
            </a:pPr>
            <a:r>
              <a:rPr lang="en-US" sz="1000" dirty="0" smtClean="0"/>
              <a:t>From peak located event channel.</a:t>
            </a:r>
          </a:p>
          <a:p>
            <a:pPr>
              <a:buFont typeface="+mj-lt"/>
              <a:buAutoNum type="arabicPeriod"/>
            </a:pPr>
            <a:r>
              <a:rPr lang="en-US" sz="1000" dirty="0" err="1" smtClean="0"/>
              <a:t>Analysis</a:t>
            </a:r>
            <a:r>
              <a:rPr lang="en-US" sz="1000" dirty="0" err="1" smtClean="0">
                <a:sym typeface="Wingdings" pitchFamily="2" charset="2"/>
              </a:rPr>
              <a:t>New</a:t>
            </a:r>
            <a:r>
              <a:rPr lang="en-US" sz="1000" dirty="0" smtClean="0">
                <a:sym typeface="Wingdings" pitchFamily="2" charset="2"/>
              </a:rPr>
              <a:t> Result </a:t>
            </a:r>
            <a:r>
              <a:rPr lang="en-US" sz="1000" dirty="0" err="1" smtClean="0">
                <a:sym typeface="Wingdings" pitchFamily="2" charset="2"/>
              </a:rPr>
              <a:t>ViewInterval</a:t>
            </a:r>
            <a:r>
              <a:rPr lang="en-US" sz="1000" dirty="0" smtClean="0">
                <a:sym typeface="Wingdings" pitchFamily="2" charset="2"/>
              </a:rPr>
              <a:t> Histogram</a:t>
            </a:r>
          </a:p>
          <a:p>
            <a:pPr>
              <a:buFont typeface="+mj-lt"/>
              <a:buAutoNum type="arabicPeriod"/>
            </a:pPr>
            <a:r>
              <a:rPr lang="en-US" sz="1000" dirty="0" smtClean="0">
                <a:sym typeface="Wingdings" pitchFamily="2" charset="2"/>
              </a:rPr>
              <a:t>Channel = Peak labeled</a:t>
            </a:r>
          </a:p>
          <a:p>
            <a:pPr>
              <a:buFont typeface="+mj-lt"/>
              <a:buAutoNum type="arabicPeriod"/>
            </a:pPr>
            <a:r>
              <a:rPr lang="en-US" sz="1000" dirty="0" smtClean="0">
                <a:sym typeface="Wingdings" pitchFamily="2" charset="2"/>
              </a:rPr>
              <a:t>Width = 60 sec</a:t>
            </a:r>
          </a:p>
          <a:p>
            <a:pPr>
              <a:buFont typeface="+mj-lt"/>
              <a:buAutoNum type="arabicPeriod"/>
            </a:pPr>
            <a:r>
              <a:rPr lang="en-US" sz="1000" dirty="0" smtClean="0">
                <a:sym typeface="Wingdings" pitchFamily="2" charset="2"/>
              </a:rPr>
              <a:t>Bin size = 1 sec</a:t>
            </a:r>
          </a:p>
          <a:p>
            <a:pPr>
              <a:buFont typeface="+mj-lt"/>
              <a:buAutoNum type="arabicPeriod"/>
            </a:pPr>
            <a:r>
              <a:rPr lang="en-US" sz="1000" dirty="0" smtClean="0">
                <a:sym typeface="Wingdings" pitchFamily="2" charset="2"/>
              </a:rPr>
              <a:t>Min interval = 0</a:t>
            </a:r>
          </a:p>
        </p:txBody>
      </p:sp>
      <p:pic>
        <p:nvPicPr>
          <p:cNvPr id="2050" name="Picture 2"/>
          <p:cNvPicPr>
            <a:picLocks noChangeAspect="1" noChangeArrowheads="1"/>
          </p:cNvPicPr>
          <p:nvPr/>
        </p:nvPicPr>
        <p:blipFill>
          <a:blip r:embed="rId3"/>
          <a:srcRect/>
          <a:stretch>
            <a:fillRect/>
          </a:stretch>
        </p:blipFill>
        <p:spPr bwMode="auto">
          <a:xfrm>
            <a:off x="2827020" y="1249680"/>
            <a:ext cx="5726222" cy="28870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Procedure (manual)</a:t>
            </a:r>
            <a:endParaRPr lang="en-US" sz="3200" dirty="0"/>
          </a:p>
        </p:txBody>
      </p:sp>
      <p:pic>
        <p:nvPicPr>
          <p:cNvPr id="6146" name="Picture 2"/>
          <p:cNvPicPr>
            <a:picLocks noGrp="1" noChangeAspect="1" noChangeArrowheads="1"/>
          </p:cNvPicPr>
          <p:nvPr>
            <p:ph idx="1"/>
          </p:nvPr>
        </p:nvPicPr>
        <p:blipFill>
          <a:blip r:embed="rId2"/>
          <a:srcRect r="19990" b="11418"/>
          <a:stretch>
            <a:fillRect/>
          </a:stretch>
        </p:blipFill>
        <p:spPr bwMode="auto">
          <a:xfrm>
            <a:off x="115368" y="1336768"/>
            <a:ext cx="8955765" cy="3098511"/>
          </a:xfrm>
          <a:prstGeom prst="rect">
            <a:avLst/>
          </a:prstGeom>
          <a:noFill/>
          <a:ln w="9525">
            <a:noFill/>
            <a:miter lim="800000"/>
            <a:headEnd/>
            <a:tailEnd/>
          </a:ln>
          <a:effectLst/>
        </p:spPr>
      </p:pic>
      <p:cxnSp>
        <p:nvCxnSpPr>
          <p:cNvPr id="7" name="Straight Arrow Connector 6"/>
          <p:cNvCxnSpPr>
            <a:stCxn id="10" idx="3"/>
          </p:cNvCxnSpPr>
          <p:nvPr/>
        </p:nvCxnSpPr>
        <p:spPr>
          <a:xfrm flipV="1">
            <a:off x="5529168" y="4264363"/>
            <a:ext cx="136694" cy="6205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572181" y="4700199"/>
            <a:ext cx="19569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10 sec epoch view</a:t>
            </a:r>
            <a:endParaRPr lang="en-US" dirty="0"/>
          </a:p>
        </p:txBody>
      </p:sp>
      <p:cxnSp>
        <p:nvCxnSpPr>
          <p:cNvPr id="12" name="Straight Arrow Connector 11"/>
          <p:cNvCxnSpPr>
            <a:stCxn id="10" idx="1"/>
          </p:cNvCxnSpPr>
          <p:nvPr/>
        </p:nvCxnSpPr>
        <p:spPr>
          <a:xfrm rot="10800000">
            <a:off x="811851" y="4264363"/>
            <a:ext cx="2760331" cy="6205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5368" y="4546311"/>
            <a:ext cx="175616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t>Autoscale</a:t>
            </a:r>
            <a:r>
              <a:rPr lang="en-US" dirty="0" smtClean="0"/>
              <a:t> Y-axis </a:t>
            </a:r>
            <a:r>
              <a:rPr lang="en-US" sz="1000" dirty="0" smtClean="0"/>
              <a:t>(check button)</a:t>
            </a:r>
            <a:endParaRPr lang="en-US" sz="1000" dirty="0"/>
          </a:p>
        </p:txBody>
      </p:sp>
      <p:cxnSp>
        <p:nvCxnSpPr>
          <p:cNvPr id="20" name="Straight Arrow Connector 19"/>
          <p:cNvCxnSpPr>
            <a:stCxn id="18" idx="0"/>
          </p:cNvCxnSpPr>
          <p:nvPr/>
        </p:nvCxnSpPr>
        <p:spPr>
          <a:xfrm rot="16200000" flipV="1">
            <a:off x="304471" y="3857332"/>
            <a:ext cx="717795" cy="660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63747" y="729972"/>
            <a:ext cx="127191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Add marker</a:t>
            </a:r>
            <a:endParaRPr lang="en-US" dirty="0"/>
          </a:p>
        </p:txBody>
      </p:sp>
      <p:cxnSp>
        <p:nvCxnSpPr>
          <p:cNvPr id="26" name="Straight Arrow Connector 25"/>
          <p:cNvCxnSpPr>
            <a:stCxn id="23" idx="2"/>
          </p:cNvCxnSpPr>
          <p:nvPr/>
        </p:nvCxnSpPr>
        <p:spPr>
          <a:xfrm rot="5400000">
            <a:off x="1878481" y="836559"/>
            <a:ext cx="658478" cy="11839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75893" y="729972"/>
            <a:ext cx="143984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Play </a:t>
            </a:r>
            <a:r>
              <a:rPr lang="en-US" dirty="0" err="1" smtClean="0"/>
              <a:t>realtime</a:t>
            </a:r>
            <a:endParaRPr lang="en-US" dirty="0"/>
          </a:p>
        </p:txBody>
      </p:sp>
      <p:cxnSp>
        <p:nvCxnSpPr>
          <p:cNvPr id="17" name="Straight Arrow Connector 16"/>
          <p:cNvCxnSpPr>
            <a:stCxn id="16" idx="2"/>
          </p:cNvCxnSpPr>
          <p:nvPr/>
        </p:nvCxnSpPr>
        <p:spPr>
          <a:xfrm rot="5400000">
            <a:off x="322124" y="1032916"/>
            <a:ext cx="507305" cy="64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586740" y="2153172"/>
            <a:ext cx="2788920" cy="253538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PCA</a:t>
            </a:r>
            <a:endParaRPr lang="en-US" dirty="0"/>
          </a:p>
        </p:txBody>
      </p:sp>
      <p:pic>
        <p:nvPicPr>
          <p:cNvPr id="1027" name="Picture 3"/>
          <p:cNvPicPr>
            <a:picLocks noChangeAspect="1" noChangeArrowheads="1"/>
          </p:cNvPicPr>
          <p:nvPr/>
        </p:nvPicPr>
        <p:blipFill>
          <a:blip r:embed="rId3"/>
          <a:srcRect/>
          <a:stretch>
            <a:fillRect/>
          </a:stretch>
        </p:blipFill>
        <p:spPr bwMode="auto">
          <a:xfrm>
            <a:off x="3687201" y="2205386"/>
            <a:ext cx="4789170" cy="2483168"/>
          </a:xfrm>
          <a:prstGeom prst="rect">
            <a:avLst/>
          </a:prstGeom>
          <a:noFill/>
          <a:ln w="9525">
            <a:noFill/>
            <a:miter lim="800000"/>
            <a:headEnd/>
            <a:tailEnd/>
          </a:ln>
          <a:effectLst/>
        </p:spPr>
      </p:pic>
      <p:sp>
        <p:nvSpPr>
          <p:cNvPr id="8" name="TextBox 7"/>
          <p:cNvSpPr txBox="1"/>
          <p:nvPr/>
        </p:nvSpPr>
        <p:spPr>
          <a:xfrm>
            <a:off x="586740" y="2051497"/>
            <a:ext cx="2080260" cy="307777"/>
          </a:xfrm>
          <a:prstGeom prst="rect">
            <a:avLst/>
          </a:prstGeom>
          <a:noFill/>
        </p:spPr>
        <p:txBody>
          <a:bodyPr wrap="square" rtlCol="0">
            <a:spAutoFit/>
          </a:bodyPr>
          <a:lstStyle/>
          <a:p>
            <a:r>
              <a:rPr lang="en-US" sz="1400" dirty="0" smtClean="0"/>
              <a:t>K means clustering = 3</a:t>
            </a:r>
            <a:endParaRPr lang="en-US" sz="14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Spike Width</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Roughly speaking you first set up cursor 0 so it iterates from spike to spike, then set up other active cursors that find the relevant locations starting from cursor 0. So you might set cursor 1 to find the spike peak, cursor 2 to find the start of the spike and cursor 3 to find the end. These last two will be the difficult ones - you may have to use two more cursors to find the steepest rising &amp; falling slope, then search out from those positions using slope percentage searches to find when the slope drops to 20% of the maximum.</a:t>
            </a:r>
            <a:br>
              <a:rPr lang="en-US" dirty="0" smtClean="0"/>
            </a:br>
            <a:r>
              <a:rPr lang="en-US" dirty="0" smtClean="0"/>
              <a:t/>
            </a:r>
            <a:br>
              <a:rPr lang="en-US" dirty="0" smtClean="0"/>
            </a:br>
            <a:r>
              <a:rPr lang="en-US" dirty="0" smtClean="0"/>
              <a:t>Once the cursors are set up you can create your XY view and generate the measurements to it pretty simply - so the amplitude is level at cursor 1 - level at another cursor using the value difference measurement, duration is a time difference measurement and area is a curve area measurement.</a:t>
            </a:r>
            <a:br>
              <a:rPr lang="en-US" dirty="0" smtClean="0"/>
            </a:br>
            <a:r>
              <a:rPr lang="en-US" dirty="0" smtClean="0"/>
              <a:t/>
            </a:r>
            <a:br>
              <a:rPr lang="en-US" dirty="0" smtClean="0"/>
            </a:br>
            <a:r>
              <a:rPr lang="en-US" dirty="0" smtClean="0"/>
              <a:t>You can save your active cursor settings using File : Resource Files : Save resources as and they can then be applied to another file using File : Resource Files : Apply resource file.</a:t>
            </a:r>
            <a:endParaRPr lang="en-US" dirty="0"/>
          </a:p>
        </p:txBody>
      </p:sp>
      <p:sp>
        <p:nvSpPr>
          <p:cNvPr id="4" name="Rectangle 3"/>
          <p:cNvSpPr/>
          <p:nvPr/>
        </p:nvSpPr>
        <p:spPr>
          <a:xfrm>
            <a:off x="0" y="4897279"/>
            <a:ext cx="4572000" cy="246221"/>
          </a:xfrm>
          <a:prstGeom prst="rect">
            <a:avLst/>
          </a:prstGeom>
        </p:spPr>
        <p:txBody>
          <a:bodyPr>
            <a:spAutoFit/>
          </a:bodyPr>
          <a:lstStyle/>
          <a:p>
            <a:r>
              <a:rPr lang="en-US" sz="1000" dirty="0" smtClean="0">
                <a:hlinkClick r:id="rId2"/>
              </a:rPr>
              <a:t>http://www.ced.co.uk/phpBB3/viewtopic.php?f=13&amp;t=1204</a:t>
            </a:r>
            <a:endParaRPr lang="en-US" sz="10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Spike Width</a:t>
            </a:r>
            <a:endParaRPr lang="en-US" dirty="0"/>
          </a:p>
        </p:txBody>
      </p:sp>
      <p:sp>
        <p:nvSpPr>
          <p:cNvPr id="1026" name="AutoShape 2" descr="http://www.ced.co.uk/phpBB3/download/file.php?id=343&amp;mode=vie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http://www.ced.co.uk/phpBB3/download/file.php?id=343&amp;mode=vie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http://www.ced.co.uk/phpBB3/download/file.php?id=343&amp;mode=vie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1" name="Picture 7" descr="C:\Users\kkam\Downloads\Screen Shot 2013-06-03 at 16.00.35.png"/>
          <p:cNvPicPr>
            <a:picLocks noChangeAspect="1" noChangeArrowheads="1"/>
          </p:cNvPicPr>
          <p:nvPr/>
        </p:nvPicPr>
        <p:blipFill>
          <a:blip r:embed="rId3"/>
          <a:srcRect/>
          <a:stretch>
            <a:fillRect/>
          </a:stretch>
        </p:blipFill>
        <p:spPr bwMode="auto">
          <a:xfrm>
            <a:off x="457200" y="832486"/>
            <a:ext cx="3918857" cy="2040177"/>
          </a:xfrm>
          <a:prstGeom prst="rect">
            <a:avLst/>
          </a:prstGeom>
          <a:noFill/>
        </p:spPr>
      </p:pic>
      <p:pic>
        <p:nvPicPr>
          <p:cNvPr id="1032" name="Picture 8" descr="C:\Users\kkam\Downloads\Screen Shot 2013-06-03 at 18.52.06.png"/>
          <p:cNvPicPr>
            <a:picLocks noChangeAspect="1" noChangeArrowheads="1"/>
          </p:cNvPicPr>
          <p:nvPr/>
        </p:nvPicPr>
        <p:blipFill>
          <a:blip r:embed="rId4"/>
          <a:srcRect/>
          <a:stretch>
            <a:fillRect/>
          </a:stretch>
        </p:blipFill>
        <p:spPr bwMode="auto">
          <a:xfrm>
            <a:off x="3884828" y="2461846"/>
            <a:ext cx="4801971" cy="2506248"/>
          </a:xfrm>
          <a:prstGeom prst="rect">
            <a:avLst/>
          </a:prstGeom>
          <a:noFill/>
        </p:spPr>
      </p:pic>
      <p:sp>
        <p:nvSpPr>
          <p:cNvPr id="9" name="Rectangle 8"/>
          <p:cNvSpPr/>
          <p:nvPr/>
        </p:nvSpPr>
        <p:spPr>
          <a:xfrm>
            <a:off x="0" y="4897279"/>
            <a:ext cx="4572000" cy="246221"/>
          </a:xfrm>
          <a:prstGeom prst="rect">
            <a:avLst/>
          </a:prstGeom>
        </p:spPr>
        <p:txBody>
          <a:bodyPr>
            <a:spAutoFit/>
          </a:bodyPr>
          <a:lstStyle/>
          <a:p>
            <a:r>
              <a:rPr lang="en-US" sz="1000" dirty="0" smtClean="0">
                <a:hlinkClick r:id="rId5"/>
              </a:rPr>
              <a:t>http://www.ced.co.uk/phpBB3/viewtopic.php?f=13&amp;t=1204</a:t>
            </a:r>
            <a:endParaRPr lang="en-US" sz="10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Spike Analysis</a:t>
            </a:r>
            <a:endParaRPr lang="en-US" dirty="0"/>
          </a:p>
        </p:txBody>
      </p:sp>
      <p:pic>
        <p:nvPicPr>
          <p:cNvPr id="3" name="Picture 2"/>
          <p:cNvPicPr>
            <a:picLocks noChangeAspect="1" noChangeArrowheads="1"/>
          </p:cNvPicPr>
          <p:nvPr/>
        </p:nvPicPr>
        <p:blipFill>
          <a:blip r:embed="rId2"/>
          <a:srcRect/>
          <a:stretch>
            <a:fillRect/>
          </a:stretch>
        </p:blipFill>
        <p:spPr bwMode="auto">
          <a:xfrm>
            <a:off x="892277" y="1084006"/>
            <a:ext cx="7258050" cy="31480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4" descr="Click to go back"/>
          <p:cNvPicPr>
            <a:picLocks noChangeAspect="1" noChangeArrowheads="1"/>
          </p:cNvPicPr>
          <p:nvPr/>
        </p:nvPicPr>
        <p:blipFill>
          <a:blip r:embed="rId2"/>
          <a:srcRect/>
          <a:stretch>
            <a:fillRect/>
          </a:stretch>
        </p:blipFill>
        <p:spPr bwMode="auto">
          <a:xfrm>
            <a:off x="457200" y="781666"/>
            <a:ext cx="5205463" cy="3904099"/>
          </a:xfrm>
          <a:prstGeom prst="rect">
            <a:avLst/>
          </a:prstGeom>
          <a:noFill/>
        </p:spPr>
      </p:pic>
      <p:sp>
        <p:nvSpPr>
          <p:cNvPr id="5" name="Rectangle 4"/>
          <p:cNvSpPr/>
          <p:nvPr/>
        </p:nvSpPr>
        <p:spPr>
          <a:xfrm>
            <a:off x="6216444" y="742295"/>
            <a:ext cx="2470355" cy="4401205"/>
          </a:xfrm>
          <a:prstGeom prst="rect">
            <a:avLst/>
          </a:prstGeom>
        </p:spPr>
        <p:txBody>
          <a:bodyPr wrap="square">
            <a:spAutoFit/>
          </a:bodyPr>
          <a:lstStyle/>
          <a:p>
            <a:r>
              <a:rPr lang="en-US" sz="1000" dirty="0" smtClean="0"/>
              <a:t>Spike detection and sorting Spike2 identifies and sorts single and multi-unit activity both on-line and off-line. It can mark events using simple threshold crossings or sort up to 32 channels on-line with whole wave spike shape </a:t>
            </a:r>
            <a:r>
              <a:rPr lang="en-US" sz="1000" dirty="0" smtClean="0">
                <a:hlinkClick r:id="rId3"/>
              </a:rPr>
              <a:t>template matching</a:t>
            </a:r>
            <a:r>
              <a:rPr lang="en-US" sz="1000" dirty="0" smtClean="0"/>
              <a:t>. </a:t>
            </a:r>
          </a:p>
          <a:p>
            <a:r>
              <a:rPr lang="en-US" sz="1000" dirty="0" smtClean="0"/>
              <a:t>For multi-unit recordings, Spike2 contains tools for sorting spikes based on the spike waveform shape. All events crossing a threshold are captured. A combination of template matching and cluster cutting based on Principal Component Analysis (PCA) or user-defined measurements is then used to sort spikes into different units </a:t>
            </a:r>
          </a:p>
          <a:p>
            <a:r>
              <a:rPr lang="en-US" sz="1000" dirty="0" smtClean="0"/>
              <a:t>The template matching system allows templates to be fixed or to track changing spike shapes. Templates can be created automatically or by manual selection of individual spikes. </a:t>
            </a:r>
          </a:p>
          <a:p>
            <a:r>
              <a:rPr lang="en-US" sz="1000" dirty="0" smtClean="0"/>
              <a:t>Cluster cutting methods plot measured values into a 3D view that can be rotated and replayed to show the occurrence of the spikes through time. Clusters are formed by automatic algorithms or manually by placing ellipses. Interactive features include INTHs for current cluster classes, tracking over time, and selection of an individual spike by clicking on its dot in the cluster. </a:t>
            </a:r>
            <a:endParaRPr lang="en-US" sz="10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 </a:t>
            </a:r>
            <a:r>
              <a:rPr lang="en-US" dirty="0" err="1" smtClean="0"/>
              <a:t>smr</a:t>
            </a:r>
            <a:r>
              <a:rPr lang="en-US" dirty="0" smtClean="0"/>
              <a:t> post8hr</a:t>
            </a:r>
            <a:endParaRPr lang="en-US" dirty="0"/>
          </a:p>
        </p:txBody>
      </p:sp>
      <p:pic>
        <p:nvPicPr>
          <p:cNvPr id="1026" name="Picture 2"/>
          <p:cNvPicPr>
            <a:picLocks noGrp="1" noChangeAspect="1" noChangeArrowheads="1"/>
          </p:cNvPicPr>
          <p:nvPr>
            <p:ph idx="1"/>
          </p:nvPr>
        </p:nvPicPr>
        <p:blipFill>
          <a:blip r:embed="rId2"/>
          <a:srcRect t="7421" r="67898" b="4950"/>
          <a:stretch>
            <a:fillRect/>
          </a:stretch>
        </p:blipFill>
        <p:spPr bwMode="auto">
          <a:xfrm>
            <a:off x="1002631" y="610500"/>
            <a:ext cx="5133474" cy="4379010"/>
          </a:xfrm>
          <a:prstGeom prst="rect">
            <a:avLst/>
          </a:prstGeom>
          <a:noFill/>
          <a:ln w="9525">
            <a:noFill/>
            <a:miter lim="800000"/>
            <a:headEnd/>
            <a:tailEnd/>
          </a:ln>
          <a:effectLst/>
        </p:spPr>
      </p:pic>
      <p:sp>
        <p:nvSpPr>
          <p:cNvPr id="5" name="TextBox 4"/>
          <p:cNvSpPr txBox="1"/>
          <p:nvPr/>
        </p:nvSpPr>
        <p:spPr>
          <a:xfrm>
            <a:off x="6288505" y="1620253"/>
            <a:ext cx="2855495" cy="369332"/>
          </a:xfrm>
          <a:prstGeom prst="rect">
            <a:avLst/>
          </a:prstGeom>
          <a:noFill/>
        </p:spPr>
        <p:txBody>
          <a:bodyPr wrap="square" rtlCol="0">
            <a:spAutoFit/>
          </a:bodyPr>
          <a:lstStyle/>
          <a:p>
            <a:r>
              <a:rPr lang="en-US" dirty="0" smtClean="0"/>
              <a:t>Time (s) = cursor + 3600*8</a:t>
            </a:r>
            <a:endParaRPr lang="en-US" dirty="0"/>
          </a:p>
        </p:txBody>
      </p:sp>
      <p:sp>
        <p:nvSpPr>
          <p:cNvPr id="6" name="Right Arrow 5"/>
          <p:cNvSpPr/>
          <p:nvPr/>
        </p:nvSpPr>
        <p:spPr>
          <a:xfrm>
            <a:off x="2117558" y="2302039"/>
            <a:ext cx="449179" cy="17682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77515" y="2197768"/>
            <a:ext cx="1660359" cy="369332"/>
          </a:xfrm>
          <a:prstGeom prst="rect">
            <a:avLst/>
          </a:prstGeom>
          <a:noFill/>
        </p:spPr>
        <p:txBody>
          <a:bodyPr wrap="square" rtlCol="0">
            <a:spAutoFit/>
          </a:bodyPr>
          <a:lstStyle/>
          <a:p>
            <a:r>
              <a:rPr lang="en-US" dirty="0" smtClean="0"/>
              <a:t>Time shift to 0</a:t>
            </a:r>
            <a:endParaRPr lang="en-US" dirty="0"/>
          </a:p>
        </p:txBody>
      </p:sp>
      <p:sp>
        <p:nvSpPr>
          <p:cNvPr id="8" name="Right Arrow 7"/>
          <p:cNvSpPr/>
          <p:nvPr/>
        </p:nvSpPr>
        <p:spPr>
          <a:xfrm rot="16200000">
            <a:off x="3785754" y="2863149"/>
            <a:ext cx="449179" cy="17682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408946" y="3176152"/>
            <a:ext cx="1660359" cy="369332"/>
          </a:xfrm>
          <a:prstGeom prst="rect">
            <a:avLst/>
          </a:prstGeom>
          <a:noFill/>
        </p:spPr>
        <p:txBody>
          <a:bodyPr wrap="square" rtlCol="0">
            <a:spAutoFit/>
          </a:bodyPr>
          <a:lstStyle/>
          <a:p>
            <a:r>
              <a:rPr lang="en-US" dirty="0" smtClean="0"/>
              <a:t>Set big file</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Stage/Counts</a:t>
            </a:r>
            <a:endParaRPr lang="en-US" dirty="0"/>
          </a:p>
        </p:txBody>
      </p:sp>
      <p:sp>
        <p:nvSpPr>
          <p:cNvPr id="3" name="Content Placeholder 2"/>
          <p:cNvSpPr>
            <a:spLocks noGrp="1"/>
          </p:cNvSpPr>
          <p:nvPr>
            <p:ph idx="1"/>
          </p:nvPr>
        </p:nvSpPr>
        <p:spPr/>
        <p:txBody>
          <a:bodyPr/>
          <a:lstStyle/>
          <a:p>
            <a:r>
              <a:rPr lang="en-US" dirty="0" smtClean="0"/>
              <a:t>After export, check PCA spikes</a:t>
            </a:r>
          </a:p>
          <a:p>
            <a:r>
              <a:rPr lang="en-US" dirty="0" err="1" smtClean="0"/>
              <a:t>Sleepscore</a:t>
            </a:r>
            <a:r>
              <a:rPr lang="en-US" dirty="0" smtClean="0"/>
              <a:t> to get spectral power</a:t>
            </a:r>
          </a:p>
          <a:p>
            <a:r>
              <a:rPr lang="en-US" dirty="0" err="1" smtClean="0"/>
              <a:t>Zscore</a:t>
            </a:r>
            <a:r>
              <a:rPr lang="en-US" dirty="0" smtClean="0"/>
              <a:t> wideband power</a:t>
            </a:r>
          </a:p>
          <a:p>
            <a:r>
              <a:rPr lang="en-US" dirty="0" smtClean="0"/>
              <a:t>Stage with video/movement</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Timestamps from Spike2: make “events” file</a:t>
            </a:r>
            <a:endParaRPr lang="en-US" dirty="0"/>
          </a:p>
        </p:txBody>
      </p:sp>
      <p:pic>
        <p:nvPicPr>
          <p:cNvPr id="1026" name="Picture 2"/>
          <p:cNvPicPr>
            <a:picLocks noGrp="1" noChangeAspect="1" noChangeArrowheads="1"/>
          </p:cNvPicPr>
          <p:nvPr>
            <p:ph idx="1"/>
          </p:nvPr>
        </p:nvPicPr>
        <p:blipFill>
          <a:blip r:embed="rId2"/>
          <a:srcRect r="83041" b="24287"/>
          <a:stretch>
            <a:fillRect/>
          </a:stretch>
        </p:blipFill>
        <p:spPr bwMode="auto">
          <a:xfrm>
            <a:off x="288758" y="723859"/>
            <a:ext cx="3088105" cy="4308354"/>
          </a:xfrm>
          <a:prstGeom prst="rect">
            <a:avLst/>
          </a:prstGeom>
          <a:noFill/>
          <a:ln w="9525">
            <a:noFill/>
            <a:miter lim="800000"/>
            <a:headEnd/>
            <a:tailEnd/>
          </a:ln>
          <a:effectLst/>
        </p:spPr>
      </p:pic>
      <p:sp>
        <p:nvSpPr>
          <p:cNvPr id="5" name="TextBox 4"/>
          <p:cNvSpPr txBox="1"/>
          <p:nvPr/>
        </p:nvSpPr>
        <p:spPr>
          <a:xfrm>
            <a:off x="3930316" y="1034716"/>
            <a:ext cx="3505200" cy="646331"/>
          </a:xfrm>
          <a:prstGeom prst="rect">
            <a:avLst/>
          </a:prstGeom>
          <a:noFill/>
        </p:spPr>
        <p:txBody>
          <a:bodyPr wrap="square" rtlCol="0">
            <a:spAutoFit/>
          </a:bodyPr>
          <a:lstStyle/>
          <a:p>
            <a:r>
              <a:rPr lang="en-US" b="1" dirty="0" smtClean="0">
                <a:solidFill>
                  <a:srgbClr val="FF0000"/>
                </a:solidFill>
              </a:rPr>
              <a:t>Do not align and bin event channels</a:t>
            </a:r>
            <a:endParaRPr lang="en-US" b="1" dirty="0">
              <a:solidFill>
                <a:srgbClr val="FF0000"/>
              </a:solidFill>
            </a:endParaRPr>
          </a:p>
        </p:txBody>
      </p:sp>
      <p:cxnSp>
        <p:nvCxnSpPr>
          <p:cNvPr id="7" name="Straight Arrow Connector 6"/>
          <p:cNvCxnSpPr>
            <a:stCxn id="5" idx="1"/>
          </p:cNvCxnSpPr>
          <p:nvPr/>
        </p:nvCxnSpPr>
        <p:spPr>
          <a:xfrm rot="10800000" flipV="1">
            <a:off x="1427748" y="1357881"/>
            <a:ext cx="2502569" cy="117677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channels (</a:t>
            </a:r>
            <a:r>
              <a:rPr lang="en-US" b="1" dirty="0" err="1" smtClean="0">
                <a:solidFill>
                  <a:srgbClr val="FF0000"/>
                </a:solidFill>
              </a:rPr>
              <a:t>averageNtrode</a:t>
            </a:r>
            <a:r>
              <a:rPr lang="en-US" b="1" dirty="0" smtClean="0">
                <a:solidFill>
                  <a:srgbClr val="FF0000"/>
                </a:solidFill>
              </a:rPr>
              <a:t> script</a:t>
            </a:r>
            <a:r>
              <a:rPr lang="en-US" dirty="0" smtClean="0"/>
              <a:t>)</a:t>
            </a:r>
            <a:endParaRPr lang="en-US" dirty="0"/>
          </a:p>
        </p:txBody>
      </p:sp>
      <p:pic>
        <p:nvPicPr>
          <p:cNvPr id="1026" name="Picture 2"/>
          <p:cNvPicPr>
            <a:picLocks noGrp="1" noChangeAspect="1" noChangeArrowheads="1"/>
          </p:cNvPicPr>
          <p:nvPr>
            <p:ph idx="1"/>
          </p:nvPr>
        </p:nvPicPr>
        <p:blipFill>
          <a:blip r:embed="rId2"/>
          <a:srcRect r="50682" b="5573"/>
          <a:stretch>
            <a:fillRect/>
          </a:stretch>
        </p:blipFill>
        <p:spPr bwMode="auto">
          <a:xfrm>
            <a:off x="553453" y="747922"/>
            <a:ext cx="5614736" cy="3359467"/>
          </a:xfrm>
          <a:prstGeom prst="rect">
            <a:avLst/>
          </a:prstGeom>
          <a:noFill/>
          <a:ln w="9525">
            <a:noFill/>
            <a:miter lim="800000"/>
            <a:headEnd/>
            <a:tailEnd/>
          </a:ln>
        </p:spPr>
      </p:pic>
      <p:sp>
        <p:nvSpPr>
          <p:cNvPr id="4" name="TextBox 3"/>
          <p:cNvSpPr txBox="1"/>
          <p:nvPr/>
        </p:nvSpPr>
        <p:spPr>
          <a:xfrm>
            <a:off x="6281797" y="1097280"/>
            <a:ext cx="2862203" cy="2308324"/>
          </a:xfrm>
          <a:prstGeom prst="rect">
            <a:avLst/>
          </a:prstGeom>
          <a:noFill/>
        </p:spPr>
        <p:txBody>
          <a:bodyPr wrap="square" rtlCol="0">
            <a:spAutoFit/>
          </a:bodyPr>
          <a:lstStyle/>
          <a:p>
            <a:pPr marL="342900" indent="-342900">
              <a:buFont typeface="+mj-lt"/>
              <a:buAutoNum type="arabicPeriod"/>
            </a:pPr>
            <a:r>
              <a:rPr lang="en-US" dirty="0" smtClean="0"/>
              <a:t>Select PCA sorted channel</a:t>
            </a:r>
          </a:p>
          <a:p>
            <a:pPr marL="342900" indent="-342900">
              <a:buFont typeface="+mj-lt"/>
              <a:buAutoNum type="arabicPeriod"/>
            </a:pPr>
            <a:r>
              <a:rPr lang="en-US" dirty="0" smtClean="0"/>
              <a:t>Execute </a:t>
            </a:r>
            <a:r>
              <a:rPr lang="en-US" dirty="0" err="1" smtClean="0"/>
              <a:t>AverageNtrode</a:t>
            </a:r>
            <a:r>
              <a:rPr lang="en-US" dirty="0" smtClean="0"/>
              <a:t> script</a:t>
            </a:r>
          </a:p>
          <a:p>
            <a:pPr marL="342900" indent="-342900">
              <a:buFont typeface="+mj-lt"/>
              <a:buAutoNum type="arabicPeriod"/>
            </a:pPr>
            <a:r>
              <a:rPr lang="en-US" dirty="0" smtClean="0"/>
              <a:t>Find peak times in memory buffer, call channel “</a:t>
            </a:r>
            <a:r>
              <a:rPr lang="en-US" dirty="0" err="1" smtClean="0"/>
              <a:t>spikeX</a:t>
            </a:r>
            <a:r>
              <a:rPr lang="en-US" dirty="0" smtClean="0"/>
              <a:t>”</a:t>
            </a:r>
          </a:p>
          <a:p>
            <a:pPr marL="342900" indent="-342900">
              <a:buFont typeface="+mj-lt"/>
              <a:buAutoNum type="arabicPeriod"/>
            </a:pPr>
            <a:r>
              <a:rPr lang="en-US" dirty="0" smtClean="0"/>
              <a:t>Write buffer to file</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channels: make </a:t>
            </a:r>
            <a:r>
              <a:rPr lang="en-US" b="1" dirty="0" smtClean="0">
                <a:solidFill>
                  <a:srgbClr val="FF0000"/>
                </a:solidFill>
              </a:rPr>
              <a:t>timestamps (events)</a:t>
            </a:r>
            <a:endParaRPr lang="en-US" b="1" dirty="0">
              <a:solidFill>
                <a:srgbClr val="FF0000"/>
              </a:solidFill>
            </a:endParaRPr>
          </a:p>
        </p:txBody>
      </p:sp>
      <p:pic>
        <p:nvPicPr>
          <p:cNvPr id="2050" name="Picture 2"/>
          <p:cNvPicPr>
            <a:picLocks noGrp="1" noChangeAspect="1" noChangeArrowheads="1"/>
          </p:cNvPicPr>
          <p:nvPr>
            <p:ph idx="1"/>
          </p:nvPr>
        </p:nvPicPr>
        <p:blipFill>
          <a:blip r:embed="rId2"/>
          <a:srcRect r="60234" b="8069"/>
          <a:stretch>
            <a:fillRect/>
          </a:stretch>
        </p:blipFill>
        <p:spPr bwMode="auto">
          <a:xfrm>
            <a:off x="224589" y="771984"/>
            <a:ext cx="6051048" cy="4371515"/>
          </a:xfrm>
          <a:prstGeom prst="rect">
            <a:avLst/>
          </a:prstGeom>
          <a:noFill/>
          <a:ln w="9525">
            <a:noFill/>
            <a:miter lim="800000"/>
            <a:headEnd/>
            <a:tailEnd/>
          </a:ln>
        </p:spPr>
      </p:pic>
      <p:sp>
        <p:nvSpPr>
          <p:cNvPr id="6" name="TextBox 5"/>
          <p:cNvSpPr txBox="1"/>
          <p:nvPr/>
        </p:nvSpPr>
        <p:spPr>
          <a:xfrm>
            <a:off x="6545179" y="1820779"/>
            <a:ext cx="2249686" cy="1200329"/>
          </a:xfrm>
          <a:prstGeom prst="rect">
            <a:avLst/>
          </a:prstGeom>
          <a:noFill/>
        </p:spPr>
        <p:txBody>
          <a:bodyPr wrap="square" rtlCol="0">
            <a:spAutoFit/>
          </a:bodyPr>
          <a:lstStyle/>
          <a:p>
            <a:r>
              <a:rPr lang="en-US" dirty="0" smtClean="0"/>
              <a:t>Make Events channel using “Peaks” of </a:t>
            </a:r>
            <a:r>
              <a:rPr lang="en-US" dirty="0" err="1" smtClean="0"/>
              <a:t>wavemark</a:t>
            </a:r>
            <a:r>
              <a:rPr lang="en-US" dirty="0" smtClean="0"/>
              <a:t> channel with horizontal cursor</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r>
              <a:rPr lang="en-US" sz="4400" dirty="0" smtClean="0"/>
              <a:t>ARTIFACTS in freely behaving mice</a:t>
            </a:r>
          </a:p>
          <a:p>
            <a:r>
              <a:rPr lang="en-US" sz="1900" dirty="0" smtClean="0"/>
              <a:t>Jumping</a:t>
            </a:r>
          </a:p>
          <a:p>
            <a:r>
              <a:rPr lang="en-US" sz="1900" dirty="0" smtClean="0"/>
              <a:t>Head scratch</a:t>
            </a:r>
          </a:p>
          <a:p>
            <a:r>
              <a:rPr lang="en-US" sz="1900" dirty="0" smtClean="0"/>
              <a:t>Sleep to wake</a:t>
            </a:r>
          </a:p>
          <a:p>
            <a:r>
              <a:rPr lang="en-US" sz="1900" dirty="0" smtClean="0"/>
              <a:t>Grooming</a:t>
            </a:r>
          </a:p>
          <a:p>
            <a:r>
              <a:rPr lang="en-US" sz="1900" dirty="0" smtClean="0"/>
              <a:t>Chewing</a:t>
            </a:r>
          </a:p>
          <a:p>
            <a:r>
              <a:rPr lang="en-US" sz="1900" dirty="0" smtClean="0"/>
              <a:t>Injection</a:t>
            </a:r>
          </a:p>
          <a:p>
            <a:pPr algn="ctr">
              <a:buNone/>
            </a:pPr>
            <a:endParaRPr lang="en-US" sz="60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spike channels: export to </a:t>
            </a:r>
            <a:r>
              <a:rPr lang="en-US" dirty="0" err="1" smtClean="0"/>
              <a:t>matlab</a:t>
            </a:r>
            <a:r>
              <a:rPr lang="en-US" dirty="0" smtClean="0"/>
              <a:t> as </a:t>
            </a:r>
            <a:r>
              <a:rPr lang="en-US" b="1" dirty="0" smtClean="0">
                <a:solidFill>
                  <a:srgbClr val="FF0000"/>
                </a:solidFill>
              </a:rPr>
              <a:t>TIMESTAMPS </a:t>
            </a:r>
            <a:r>
              <a:rPr lang="en-US" dirty="0" smtClean="0"/>
              <a:t>vector</a:t>
            </a:r>
            <a:endParaRPr lang="en-US" dirty="0"/>
          </a:p>
        </p:txBody>
      </p:sp>
      <p:pic>
        <p:nvPicPr>
          <p:cNvPr id="6" name="Picture 2"/>
          <p:cNvPicPr>
            <a:picLocks noGrp="1" noChangeAspect="1" noChangeArrowheads="1"/>
          </p:cNvPicPr>
          <p:nvPr>
            <p:ph idx="1"/>
          </p:nvPr>
        </p:nvPicPr>
        <p:blipFill>
          <a:blip r:embed="rId2"/>
          <a:srcRect r="83041" b="24287"/>
          <a:stretch>
            <a:fillRect/>
          </a:stretch>
        </p:blipFill>
        <p:spPr bwMode="auto">
          <a:xfrm>
            <a:off x="1072328" y="804863"/>
            <a:ext cx="2716101" cy="3789362"/>
          </a:xfrm>
          <a:prstGeom prst="rect">
            <a:avLst/>
          </a:prstGeom>
          <a:noFill/>
          <a:ln w="9525">
            <a:noFill/>
            <a:miter lim="800000"/>
            <a:headEnd/>
            <a:tailEnd/>
          </a:ln>
          <a:effectLst/>
        </p:spPr>
      </p:pic>
      <p:sp>
        <p:nvSpPr>
          <p:cNvPr id="7" name="Rectangle 6"/>
          <p:cNvSpPr/>
          <p:nvPr/>
        </p:nvSpPr>
        <p:spPr>
          <a:xfrm>
            <a:off x="4045265" y="1804737"/>
            <a:ext cx="4694555" cy="369332"/>
          </a:xfrm>
          <a:prstGeom prst="rect">
            <a:avLst/>
          </a:prstGeom>
        </p:spPr>
        <p:txBody>
          <a:bodyPr wrap="none">
            <a:spAutoFit/>
          </a:bodyPr>
          <a:lstStyle/>
          <a:p>
            <a:r>
              <a:rPr lang="en-US" dirty="0" smtClean="0"/>
              <a:t>load('417_7mo_spikeTimes.mat') </a:t>
            </a:r>
            <a:r>
              <a:rPr lang="en-US" smtClean="0"/>
              <a:t>at roughly 7kb</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channels (</a:t>
            </a:r>
            <a:r>
              <a:rPr lang="en-US" dirty="0" err="1" smtClean="0"/>
              <a:t>crosschan</a:t>
            </a:r>
            <a:r>
              <a:rPr lang="en-US" dirty="0" smtClean="0"/>
              <a:t> script)</a:t>
            </a:r>
            <a:endParaRPr lang="en-US" dirty="0"/>
          </a:p>
        </p:txBody>
      </p:sp>
      <p:pic>
        <p:nvPicPr>
          <p:cNvPr id="3" name="Content Placeholder 2"/>
          <p:cNvPicPr>
            <a:picLocks noGrp="1" noChangeAspect="1" noChangeArrowheads="1"/>
          </p:cNvPicPr>
          <p:nvPr>
            <p:ph idx="1"/>
          </p:nvPr>
        </p:nvPicPr>
        <p:blipFill>
          <a:blip r:embed="rId2"/>
          <a:srcRect r="49610" b="6821"/>
          <a:stretch>
            <a:fillRect/>
          </a:stretch>
        </p:blipFill>
        <p:spPr bwMode="auto">
          <a:xfrm>
            <a:off x="457200" y="804069"/>
            <a:ext cx="7331242" cy="42364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8077</TotalTime>
  <Words>2159</Words>
  <Application>Microsoft Office PowerPoint</Application>
  <PresentationFormat>On-screen Show (16:9)</PresentationFormat>
  <Paragraphs>319</Paragraphs>
  <Slides>91</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91</vt:i4>
      </vt:variant>
    </vt:vector>
  </HeadingPairs>
  <TitlesOfParts>
    <vt:vector size="95" baseType="lpstr">
      <vt:lpstr>Arial</vt:lpstr>
      <vt:lpstr>Calibri</vt:lpstr>
      <vt:lpstr>Wingdings</vt:lpstr>
      <vt:lpstr>Default Theme</vt:lpstr>
      <vt:lpstr>Spike sorting in Spike2 Korey Kam  6/7/2016</vt:lpstr>
      <vt:lpstr>Overview</vt:lpstr>
      <vt:lpstr>PowerPoint Presentation</vt:lpstr>
      <vt:lpstr>IIS (cross channel, simple)</vt:lpstr>
      <vt:lpstr>IIS (cross channel, complex)</vt:lpstr>
      <vt:lpstr>Focal spikes</vt:lpstr>
      <vt:lpstr>Focal spikes (HC only)</vt:lpstr>
      <vt:lpstr>Procedure (manual)</vt:lpstr>
      <vt:lpstr>PowerPoint Presentation</vt:lpstr>
      <vt:lpstr>Types</vt:lpstr>
      <vt:lpstr>Jumping</vt:lpstr>
      <vt:lpstr>Jumping (1min)</vt:lpstr>
      <vt:lpstr>Head stage scratch</vt:lpstr>
      <vt:lpstr>Head stage scratch</vt:lpstr>
      <vt:lpstr>Sleep to Wake</vt:lpstr>
      <vt:lpstr>Grooming</vt:lpstr>
      <vt:lpstr>Chewing</vt:lpstr>
      <vt:lpstr>Injection/scruffing</vt:lpstr>
      <vt:lpstr>PowerPoint Presentation</vt:lpstr>
      <vt:lpstr>Why use Spike2?</vt:lpstr>
      <vt:lpstr>Why look at waveform?</vt:lpstr>
      <vt:lpstr>Spike Detection Overview</vt:lpstr>
      <vt:lpstr>N-trode</vt:lpstr>
      <vt:lpstr>Create window: -50 to 150 ms</vt:lpstr>
      <vt:lpstr>Make Templates: Overview</vt:lpstr>
      <vt:lpstr>Make templates:</vt:lpstr>
      <vt:lpstr>Set template parameters</vt:lpstr>
      <vt:lpstr>Save templates as a channel</vt:lpstr>
      <vt:lpstr>If no templates, make parameters more stringent</vt:lpstr>
      <vt:lpstr>Construct Templates</vt:lpstr>
      <vt:lpstr>Event templates</vt:lpstr>
      <vt:lpstr>Example templates</vt:lpstr>
      <vt:lpstr>Select PCA </vt:lpstr>
      <vt:lpstr>From events to principal components</vt:lpstr>
      <vt:lpstr>Clear clusters</vt:lpstr>
      <vt:lpstr>Perform Kmeans clustering</vt:lpstr>
      <vt:lpstr>Cluster PCA with Kmeans</vt:lpstr>
      <vt:lpstr>Apply PCA to wavemark channel</vt:lpstr>
      <vt:lpstr>Remove artifacts via PCA &amp; Kmeans</vt:lpstr>
      <vt:lpstr>Example PCA templates (spikes and artifacts)</vt:lpstr>
      <vt:lpstr>Spike sorting (PCA)</vt:lpstr>
      <vt:lpstr>Refinement with PCA</vt:lpstr>
      <vt:lpstr>Filter by code</vt:lpstr>
      <vt:lpstr>After PCA: filter out artifacts by spike code</vt:lpstr>
      <vt:lpstr>PCA refinement: Results</vt:lpstr>
      <vt:lpstr>Make 2nd PCA sort</vt:lpstr>
      <vt:lpstr>After PCA 2x: refine by filtering spike codes</vt:lpstr>
      <vt:lpstr>Display Principal Components</vt:lpstr>
      <vt:lpstr>After templates made: count true spikes</vt:lpstr>
      <vt:lpstr>Add tick marks to detected spikes</vt:lpstr>
      <vt:lpstr>Counting Marked spikes</vt:lpstr>
      <vt:lpstr>PowerPoint Presentation</vt:lpstr>
      <vt:lpstr>Labeling IIS peaks (prior to counting/ISIH)</vt:lpstr>
      <vt:lpstr>Single channel peaks</vt:lpstr>
      <vt:lpstr>Searching marked events</vt:lpstr>
      <vt:lpstr>Iterations</vt:lpstr>
      <vt:lpstr>PowerPoint Presentation</vt:lpstr>
      <vt:lpstr>For spike timestamps, do not bin</vt:lpstr>
      <vt:lpstr>For EEG data</vt:lpstr>
      <vt:lpstr>PowerPoint Presentation</vt:lpstr>
      <vt:lpstr>Drug studies: set injection times</vt:lpstr>
      <vt:lpstr>Drug studies: histogram of IIS</vt:lpstr>
      <vt:lpstr>Change in spike shape post-drug treatment</vt:lpstr>
      <vt:lpstr>TIFFs of drug effect</vt:lpstr>
      <vt:lpstr>Light vs Dark Count</vt:lpstr>
      <vt:lpstr>PowerPoint Presentation</vt:lpstr>
      <vt:lpstr>Example results</vt:lpstr>
      <vt:lpstr>Marking IIS</vt:lpstr>
      <vt:lpstr>Identify IIS (cross channel events)</vt:lpstr>
      <vt:lpstr>Separate Ntrode traces</vt:lpstr>
      <vt:lpstr>Event correlation</vt:lpstr>
      <vt:lpstr>PowerPoint Presentation</vt:lpstr>
      <vt:lpstr>Automated detection of interictal spikes w/ artifact rejection</vt:lpstr>
      <vt:lpstr>Spike Detection Performance</vt:lpstr>
      <vt:lpstr>Diurnal Cycle of Spikes</vt:lpstr>
      <vt:lpstr>Waveforms</vt:lpstr>
      <vt:lpstr>Average waveform</vt:lpstr>
      <vt:lpstr>Detect Peaks</vt:lpstr>
      <vt:lpstr>Inter-Spike Interval Histogram</vt:lpstr>
      <vt:lpstr>PCA</vt:lpstr>
      <vt:lpstr>Spike Width</vt:lpstr>
      <vt:lpstr>Spike Width</vt:lpstr>
      <vt:lpstr>Spike Analysis</vt:lpstr>
      <vt:lpstr>PowerPoint Presentation</vt:lpstr>
      <vt:lpstr>EXPORT smr post8hr</vt:lpstr>
      <vt:lpstr>Stage/Counts</vt:lpstr>
      <vt:lpstr>Timestamps from Spike2: make “events” file</vt:lpstr>
      <vt:lpstr>Separate channels (averageNtrode script)</vt:lpstr>
      <vt:lpstr>Separate channels: make timestamps (events)</vt:lpstr>
      <vt:lpstr>Separate spike channels: export to matlab as TIMESTAMPS vector</vt:lpstr>
      <vt:lpstr>Separate channels (crosschan script)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Korey</dc:creator>
  <cp:lastModifiedBy>Korey Kam</cp:lastModifiedBy>
  <cp:revision>1744</cp:revision>
  <dcterms:created xsi:type="dcterms:W3CDTF">2010-04-12T23:12:02Z</dcterms:created>
  <dcterms:modified xsi:type="dcterms:W3CDTF">2016-06-07T19:38:50Z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